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6" r:id="rId11"/>
    <p:sldId id="268" r:id="rId12"/>
    <p:sldId id="267" r:id="rId13"/>
    <p:sldId id="260"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DF2401-BF68-4447-83DE-6292CCEC1FB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61C97308-7550-4BBD-99B7-0B849B7D5F33}">
      <dgm:prSet custT="1"/>
      <dgm:spPr>
        <a:blipFill rotWithShape="0">
          <a:blip xmlns:r="http://schemas.openxmlformats.org/officeDocument/2006/relationships" r:embed="rId1"/>
          <a:tile tx="0" ty="0" sx="100000" sy="100000" flip="none" algn="tl"/>
        </a:blipFill>
      </dgm:spPr>
      <dgm:t>
        <a:bodyPr/>
        <a:lstStyle/>
        <a:p>
          <a:pPr algn="ctr" rtl="0"/>
          <a:r>
            <a:rPr lang="es-CO" sz="7200" dirty="0" smtClean="0">
              <a:effectLst/>
            </a:rPr>
            <a:t>LA IMPORTANCIA DE LA ORACIÓN</a:t>
          </a:r>
          <a:endParaRPr lang="es-CO" sz="7200" dirty="0">
            <a:effectLst/>
          </a:endParaRPr>
        </a:p>
      </dgm:t>
    </dgm:pt>
    <dgm:pt modelId="{E3BF0800-116B-4EEA-A6F9-58C8ED874EF3}" type="parTrans" cxnId="{C580A1E8-4727-4957-9003-50A26128F1F2}">
      <dgm:prSet/>
      <dgm:spPr/>
      <dgm:t>
        <a:bodyPr/>
        <a:lstStyle/>
        <a:p>
          <a:endParaRPr lang="es-CO"/>
        </a:p>
      </dgm:t>
    </dgm:pt>
    <dgm:pt modelId="{14692465-152B-4050-84D5-BD7700610986}" type="sibTrans" cxnId="{C580A1E8-4727-4957-9003-50A26128F1F2}">
      <dgm:prSet/>
      <dgm:spPr/>
      <dgm:t>
        <a:bodyPr/>
        <a:lstStyle/>
        <a:p>
          <a:endParaRPr lang="es-CO"/>
        </a:p>
      </dgm:t>
    </dgm:pt>
    <dgm:pt modelId="{33B85DD9-3021-4493-84A7-5631E9A8E82B}" type="pres">
      <dgm:prSet presAssocID="{AFDF2401-BF68-4447-83DE-6292CCEC1FBD}" presName="linear" presStyleCnt="0">
        <dgm:presLayoutVars>
          <dgm:animLvl val="lvl"/>
          <dgm:resizeHandles val="exact"/>
        </dgm:presLayoutVars>
      </dgm:prSet>
      <dgm:spPr/>
      <dgm:t>
        <a:bodyPr/>
        <a:lstStyle/>
        <a:p>
          <a:endParaRPr lang="es-CO"/>
        </a:p>
      </dgm:t>
    </dgm:pt>
    <dgm:pt modelId="{10ABAF91-8985-40BB-AF59-705D9E441147}" type="pres">
      <dgm:prSet presAssocID="{61C97308-7550-4BBD-99B7-0B849B7D5F33}" presName="parentText" presStyleLbl="node1" presStyleIdx="0" presStyleCnt="1" custScaleY="323690">
        <dgm:presLayoutVars>
          <dgm:chMax val="0"/>
          <dgm:bulletEnabled val="1"/>
        </dgm:presLayoutVars>
      </dgm:prSet>
      <dgm:spPr/>
      <dgm:t>
        <a:bodyPr/>
        <a:lstStyle/>
        <a:p>
          <a:endParaRPr lang="es-CO"/>
        </a:p>
      </dgm:t>
    </dgm:pt>
  </dgm:ptLst>
  <dgm:cxnLst>
    <dgm:cxn modelId="{C580A1E8-4727-4957-9003-50A26128F1F2}" srcId="{AFDF2401-BF68-4447-83DE-6292CCEC1FBD}" destId="{61C97308-7550-4BBD-99B7-0B849B7D5F33}" srcOrd="0" destOrd="0" parTransId="{E3BF0800-116B-4EEA-A6F9-58C8ED874EF3}" sibTransId="{14692465-152B-4050-84D5-BD7700610986}"/>
    <dgm:cxn modelId="{6CCF58A1-E8CE-4A60-939E-88DCA2F4D13B}" type="presOf" srcId="{61C97308-7550-4BBD-99B7-0B849B7D5F33}" destId="{10ABAF91-8985-40BB-AF59-705D9E441147}" srcOrd="0" destOrd="0" presId="urn:microsoft.com/office/officeart/2005/8/layout/vList2"/>
    <dgm:cxn modelId="{0A8F0BDB-76ED-4CD2-A8B2-C92019858A2A}" type="presOf" srcId="{AFDF2401-BF68-4447-83DE-6292CCEC1FBD}" destId="{33B85DD9-3021-4493-84A7-5631E9A8E82B}" srcOrd="0" destOrd="0" presId="urn:microsoft.com/office/officeart/2005/8/layout/vList2"/>
    <dgm:cxn modelId="{C5176419-1628-4F95-8301-3751273A3685}" type="presParOf" srcId="{33B85DD9-3021-4493-84A7-5631E9A8E82B}" destId="{10ABAF91-8985-40BB-AF59-705D9E44114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ABAF91-8985-40BB-AF59-705D9E441147}">
      <dsp:nvSpPr>
        <dsp:cNvPr id="0" name=""/>
        <dsp:cNvSpPr/>
      </dsp:nvSpPr>
      <dsp:spPr>
        <a:xfrm>
          <a:off x="0" y="1089"/>
          <a:ext cx="7772400" cy="2230068"/>
        </a:xfrm>
        <a:prstGeom prst="roundRect">
          <a:avLst/>
        </a:prstGeom>
        <a:blipFill rotWithShape="0">
          <a:blip xmlns:r="http://schemas.openxmlformats.org/officeDocument/2006/relationships" r:embed="rId1"/>
          <a:tile tx="0" ty="0" sx="100000" sy="100000" flip="none" algn="tl"/>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20" tIns="274320" rIns="274320" bIns="274320" numCol="1" spcCol="1270" anchor="ctr" anchorCtr="0">
          <a:noAutofit/>
        </a:bodyPr>
        <a:lstStyle/>
        <a:p>
          <a:pPr lvl="0" algn="ctr" defTabSz="3200400" rtl="0">
            <a:lnSpc>
              <a:spcPct val="90000"/>
            </a:lnSpc>
            <a:spcBef>
              <a:spcPct val="0"/>
            </a:spcBef>
            <a:spcAft>
              <a:spcPct val="35000"/>
            </a:spcAft>
          </a:pPr>
          <a:r>
            <a:rPr lang="es-CO" sz="7200" kern="1200" dirty="0" smtClean="0">
              <a:effectLst/>
            </a:rPr>
            <a:t>LA IMPORTANCIA DE LA ORACIÓN</a:t>
          </a:r>
          <a:endParaRPr lang="es-CO" sz="7200" kern="1200" dirty="0">
            <a:effectLst/>
          </a:endParaRPr>
        </a:p>
      </dsp:txBody>
      <dsp:txXfrm>
        <a:off x="108863" y="109952"/>
        <a:ext cx="7554674" cy="20123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15/03/2014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15/03/2014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Diagrama"/>
          <p:cNvGraphicFramePr/>
          <p:nvPr>
            <p:extLst>
              <p:ext uri="{D42A27DB-BD31-4B8C-83A1-F6EECF244321}">
                <p14:modId xmlns:p14="http://schemas.microsoft.com/office/powerpoint/2010/main" val="1860579712"/>
              </p:ext>
            </p:extLst>
          </p:nvPr>
        </p:nvGraphicFramePr>
        <p:xfrm>
          <a:off x="827584" y="404664"/>
          <a:ext cx="7772400" cy="2232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2 Subtítulo"/>
          <p:cNvSpPr>
            <a:spLocks noGrp="1"/>
          </p:cNvSpPr>
          <p:nvPr>
            <p:ph type="subTitle" idx="1"/>
          </p:nvPr>
        </p:nvSpPr>
        <p:spPr>
          <a:xfrm>
            <a:off x="1333116" y="5877273"/>
            <a:ext cx="6400800" cy="648072"/>
          </a:xfrm>
        </p:spPr>
        <p:txBody>
          <a:bodyPr>
            <a:normAutofit fontScale="25000" lnSpcReduction="20000"/>
          </a:bodyPr>
          <a:lstStyle/>
          <a:p>
            <a:endParaRPr lang="es-CO" dirty="0" smtClean="0"/>
          </a:p>
          <a:p>
            <a:endParaRPr lang="es-CO" dirty="0"/>
          </a:p>
          <a:p>
            <a:r>
              <a:rPr lang="es-CO" sz="11200" b="1" dirty="0" smtClean="0">
                <a:solidFill>
                  <a:srgbClr val="FF0000"/>
                </a:solidFill>
              </a:rPr>
              <a:t>TEXTO: MAR.1:35</a:t>
            </a:r>
            <a:endParaRPr lang="es-CO" sz="11200" b="1" dirty="0">
              <a:solidFill>
                <a:srgbClr val="FF0000"/>
              </a:solidFill>
            </a:endParaRPr>
          </a:p>
        </p:txBody>
      </p:sp>
      <p:pic>
        <p:nvPicPr>
          <p:cNvPr id="1026" name="Picture 2" descr="http://mvmspanish.files.wordpress.com/2011/01/3-jesus-praying.jpg?w=500&amp;h=361&amp;h=36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27784" y="2677513"/>
            <a:ext cx="3816424" cy="3096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8843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5410944" cy="2548880"/>
          </a:xfrm>
        </p:spPr>
        <p:txBody>
          <a:bodyPr>
            <a:normAutofit/>
          </a:bodyPr>
          <a:lstStyle/>
          <a:p>
            <a:pPr marL="0" indent="0" algn="ctr">
              <a:buNone/>
            </a:pPr>
            <a:r>
              <a:rPr lang="es-CO" b="1" dirty="0"/>
              <a:t>La oración es comunión con Dios. La oración es la unión íntima con nuestro Creador y Salvador</a:t>
            </a:r>
            <a:r>
              <a:rPr lang="es-CO" b="1" dirty="0" smtClean="0"/>
              <a:t>.</a:t>
            </a:r>
            <a:endParaRPr lang="es-CO" dirty="0"/>
          </a:p>
        </p:txBody>
      </p:sp>
      <p:sp>
        <p:nvSpPr>
          <p:cNvPr id="4" name="3 Rectángulo"/>
          <p:cNvSpPr/>
          <p:nvPr/>
        </p:nvSpPr>
        <p:spPr>
          <a:xfrm>
            <a:off x="0" y="332656"/>
            <a:ext cx="9144000" cy="1138773"/>
          </a:xfrm>
          <a:prstGeom prst="rect">
            <a:avLst/>
          </a:prstGeom>
        </p:spPr>
        <p:txBody>
          <a:bodyPr wrap="square">
            <a:spAutoFit/>
          </a:bodyPr>
          <a:lstStyle/>
          <a:p>
            <a:pPr algn="ctr"/>
            <a:r>
              <a:rPr lang="es-CO" sz="4000" b="1" dirty="0" smtClean="0">
                <a:solidFill>
                  <a:srgbClr val="FF0000"/>
                </a:solidFill>
                <a:effectLst>
                  <a:outerShdw blurRad="38100" dist="38100" dir="2700000" algn="tl">
                    <a:srgbClr val="000000">
                      <a:alpha val="43137"/>
                    </a:srgbClr>
                  </a:outerShdw>
                </a:effectLst>
              </a:rPr>
              <a:t>¿Qué es orar?</a:t>
            </a:r>
          </a:p>
          <a:p>
            <a:pPr algn="ctr"/>
            <a:r>
              <a:rPr lang="es-CO" sz="2800" b="1" dirty="0" smtClean="0">
                <a:solidFill>
                  <a:srgbClr val="FF0000"/>
                </a:solidFill>
              </a:rPr>
              <a:t>ORAR </a:t>
            </a:r>
            <a:r>
              <a:rPr lang="es-CO" sz="2800" b="1" dirty="0">
                <a:solidFill>
                  <a:srgbClr val="FF0000"/>
                </a:solidFill>
              </a:rPr>
              <a:t>ES HABLAR CON DIOS COMO CON UN AMIGO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27309" y="1700808"/>
            <a:ext cx="2880246"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467544" y="4509120"/>
            <a:ext cx="8280920" cy="1384995"/>
          </a:xfrm>
          <a:prstGeom prst="rect">
            <a:avLst/>
          </a:prstGeom>
        </p:spPr>
        <p:txBody>
          <a:bodyPr wrap="square">
            <a:spAutoFit/>
          </a:bodyPr>
          <a:lstStyle/>
          <a:p>
            <a:r>
              <a:rPr lang="es-CO" sz="2800" i="1" dirty="0"/>
              <a:t>“Muy de madrugada, cuando todavía estaba oscuro, Jesús se levantó, salió de la casa y se fue a un lugar solitario, donde se puso a orar.” </a:t>
            </a:r>
            <a:r>
              <a:rPr lang="es-CO" sz="2800" i="1" dirty="0" smtClean="0"/>
              <a:t>. </a:t>
            </a:r>
            <a:r>
              <a:rPr lang="es-CO" sz="2800" b="1" i="1" dirty="0" smtClean="0">
                <a:solidFill>
                  <a:srgbClr val="FF0000"/>
                </a:solidFill>
              </a:rPr>
              <a:t>Marcos </a:t>
            </a:r>
            <a:r>
              <a:rPr lang="es-CO" sz="2800" b="1" i="1" dirty="0">
                <a:solidFill>
                  <a:srgbClr val="FF0000"/>
                </a:solidFill>
              </a:rPr>
              <a:t>1:35</a:t>
            </a:r>
          </a:p>
        </p:txBody>
      </p:sp>
    </p:spTree>
    <p:extLst>
      <p:ext uri="{BB962C8B-B14F-4D97-AF65-F5344CB8AC3E}">
        <p14:creationId xmlns:p14="http://schemas.microsoft.com/office/powerpoint/2010/main" val="72932040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1026"/>
                                        </p:tgtEl>
                                        <p:attrNameLst>
                                          <p:attrName>style.visibility</p:attrName>
                                        </p:attrNameLst>
                                      </p:cBhvr>
                                      <p:to>
                                        <p:strVal val="visible"/>
                                      </p:to>
                                    </p:set>
                                    <p:animEffect transition="in" filter="randombar(horizontal)">
                                      <p:cBhvr>
                                        <p:cTn id="18" dur="500"/>
                                        <p:tgtEl>
                                          <p:spTgt spid="1026"/>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down)">
                                      <p:cBhvr>
                                        <p:cTn id="23" dur="580">
                                          <p:stCondLst>
                                            <p:cond delay="0"/>
                                          </p:stCondLst>
                                        </p:cTn>
                                        <p:tgtEl>
                                          <p:spTgt spid="5"/>
                                        </p:tgtEl>
                                      </p:cBhvr>
                                    </p:animEffect>
                                    <p:anim calcmode="lin" valueType="num">
                                      <p:cBhvr>
                                        <p:cTn id="24"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9" dur="26">
                                          <p:stCondLst>
                                            <p:cond delay="650"/>
                                          </p:stCondLst>
                                        </p:cTn>
                                        <p:tgtEl>
                                          <p:spTgt spid="5"/>
                                        </p:tgtEl>
                                      </p:cBhvr>
                                      <p:to x="100000" y="60000"/>
                                    </p:animScale>
                                    <p:animScale>
                                      <p:cBhvr>
                                        <p:cTn id="30" dur="166" decel="50000">
                                          <p:stCondLst>
                                            <p:cond delay="676"/>
                                          </p:stCondLst>
                                        </p:cTn>
                                        <p:tgtEl>
                                          <p:spTgt spid="5"/>
                                        </p:tgtEl>
                                      </p:cBhvr>
                                      <p:to x="100000" y="100000"/>
                                    </p:animScale>
                                    <p:animScale>
                                      <p:cBhvr>
                                        <p:cTn id="31" dur="26">
                                          <p:stCondLst>
                                            <p:cond delay="1312"/>
                                          </p:stCondLst>
                                        </p:cTn>
                                        <p:tgtEl>
                                          <p:spTgt spid="5"/>
                                        </p:tgtEl>
                                      </p:cBhvr>
                                      <p:to x="100000" y="80000"/>
                                    </p:animScale>
                                    <p:animScale>
                                      <p:cBhvr>
                                        <p:cTn id="32" dur="166" decel="50000">
                                          <p:stCondLst>
                                            <p:cond delay="1338"/>
                                          </p:stCondLst>
                                        </p:cTn>
                                        <p:tgtEl>
                                          <p:spTgt spid="5"/>
                                        </p:tgtEl>
                                      </p:cBhvr>
                                      <p:to x="100000" y="100000"/>
                                    </p:animScale>
                                    <p:animScale>
                                      <p:cBhvr>
                                        <p:cTn id="33" dur="26">
                                          <p:stCondLst>
                                            <p:cond delay="1642"/>
                                          </p:stCondLst>
                                        </p:cTn>
                                        <p:tgtEl>
                                          <p:spTgt spid="5"/>
                                        </p:tgtEl>
                                      </p:cBhvr>
                                      <p:to x="100000" y="90000"/>
                                    </p:animScale>
                                    <p:animScale>
                                      <p:cBhvr>
                                        <p:cTn id="34" dur="166" decel="50000">
                                          <p:stCondLst>
                                            <p:cond delay="1668"/>
                                          </p:stCondLst>
                                        </p:cTn>
                                        <p:tgtEl>
                                          <p:spTgt spid="5"/>
                                        </p:tgtEl>
                                      </p:cBhvr>
                                      <p:to x="100000" y="100000"/>
                                    </p:animScale>
                                    <p:animScale>
                                      <p:cBhvr>
                                        <p:cTn id="35" dur="26">
                                          <p:stCondLst>
                                            <p:cond delay="1808"/>
                                          </p:stCondLst>
                                        </p:cTn>
                                        <p:tgtEl>
                                          <p:spTgt spid="5"/>
                                        </p:tgtEl>
                                      </p:cBhvr>
                                      <p:to x="100000" y="95000"/>
                                    </p:animScale>
                                    <p:animScale>
                                      <p:cBhvr>
                                        <p:cTn id="36"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3">
              <a:lumMod val="40000"/>
              <a:lumOff val="60000"/>
            </a:schemeClr>
          </a:solidFill>
        </p:spPr>
        <p:txBody>
          <a:bodyPr>
            <a:normAutofit fontScale="92500" lnSpcReduction="10000"/>
          </a:bodyPr>
          <a:lstStyle/>
          <a:p>
            <a:pPr marL="0" indent="0" algn="ctr">
              <a:buNone/>
            </a:pPr>
            <a:r>
              <a:rPr lang="es-CO" sz="3900" b="1" dirty="0">
                <a:solidFill>
                  <a:srgbClr val="FF0000"/>
                </a:solidFill>
                <a:effectLst>
                  <a:outerShdw blurRad="38100" dist="38100" dir="2700000" algn="tl">
                    <a:srgbClr val="000000">
                      <a:alpha val="43137"/>
                    </a:srgbClr>
                  </a:outerShdw>
                </a:effectLst>
              </a:rPr>
              <a:t>Jesús es nuestro ejemplo</a:t>
            </a:r>
            <a:r>
              <a:rPr lang="es-CO" sz="3900" b="1" dirty="0" smtClean="0">
                <a:solidFill>
                  <a:srgbClr val="FF0000"/>
                </a:solidFill>
                <a:effectLst>
                  <a:outerShdw blurRad="38100" dist="38100" dir="2700000" algn="tl">
                    <a:srgbClr val="000000">
                      <a:alpha val="43137"/>
                    </a:srgbClr>
                  </a:outerShdw>
                </a:effectLst>
              </a:rPr>
              <a:t>.</a:t>
            </a:r>
          </a:p>
          <a:p>
            <a:pPr marL="0" indent="0" algn="ctr">
              <a:buNone/>
            </a:pPr>
            <a:r>
              <a:rPr lang="es-CO" dirty="0" smtClean="0"/>
              <a:t> </a:t>
            </a:r>
            <a:r>
              <a:rPr lang="es-CO" dirty="0"/>
              <a:t>Él como el Hijo de Dios oraba con </a:t>
            </a:r>
            <a:r>
              <a:rPr lang="es-CO" dirty="0" smtClean="0"/>
              <a:t>frecuencia según lo registran los cuatro evangelios:</a:t>
            </a:r>
          </a:p>
          <a:p>
            <a:pPr marL="0" indent="0" algn="ctr">
              <a:buNone/>
            </a:pPr>
            <a:r>
              <a:rPr lang="es-CO" dirty="0" smtClean="0"/>
              <a:t> </a:t>
            </a:r>
            <a:r>
              <a:rPr lang="es-CO" dirty="0">
                <a:solidFill>
                  <a:srgbClr val="FF0000"/>
                </a:solidFill>
              </a:rPr>
              <a:t>(Mateo 14:23; 26:36, Marcos 6:46, Lucas 5:16; Juan 17). </a:t>
            </a:r>
            <a:endParaRPr lang="es-CO" dirty="0" smtClean="0">
              <a:solidFill>
                <a:srgbClr val="FF0000"/>
              </a:solidFill>
            </a:endParaRPr>
          </a:p>
          <a:p>
            <a:pPr marL="0" indent="0" algn="ctr">
              <a:buNone/>
            </a:pPr>
            <a:r>
              <a:rPr lang="es-CO" dirty="0" smtClean="0"/>
              <a:t>Del </a:t>
            </a:r>
            <a:r>
              <a:rPr lang="es-CO" dirty="0"/>
              <a:t>mismo modo, el apóstol Pablo </a:t>
            </a:r>
            <a:r>
              <a:rPr lang="es-CO" dirty="0" smtClean="0"/>
              <a:t>oraba frecuentemente </a:t>
            </a:r>
            <a:r>
              <a:rPr lang="es-CO" dirty="0" smtClean="0">
                <a:solidFill>
                  <a:srgbClr val="FF0000"/>
                </a:solidFill>
              </a:rPr>
              <a:t>(Romanos </a:t>
            </a:r>
            <a:r>
              <a:rPr lang="es-CO" dirty="0">
                <a:solidFill>
                  <a:srgbClr val="FF0000"/>
                </a:solidFill>
              </a:rPr>
              <a:t>1:9, Efesios 1:16)</a:t>
            </a:r>
            <a:r>
              <a:rPr lang="es-CO" dirty="0"/>
              <a:t>. </a:t>
            </a:r>
            <a:endParaRPr lang="es-CO" dirty="0" smtClean="0"/>
          </a:p>
          <a:p>
            <a:pPr marL="0" indent="0">
              <a:buNone/>
            </a:pPr>
            <a:endParaRPr lang="es-CO" dirty="0" smtClean="0"/>
          </a:p>
          <a:p>
            <a:pPr marL="0" indent="0" algn="ctr">
              <a:buNone/>
            </a:pPr>
            <a:r>
              <a:rPr lang="es-CO" dirty="0" smtClean="0"/>
              <a:t>Y así, como lo hacía Jesús y Pablo, hay </a:t>
            </a:r>
            <a:r>
              <a:rPr lang="es-CO" dirty="0"/>
              <a:t>muchos ejemplos en la Biblia de  gente orando y obteniendo respuestas a sus </a:t>
            </a:r>
            <a:r>
              <a:rPr lang="es-CO" dirty="0" smtClean="0"/>
              <a:t>oraciones, porque Nuestro Padre celestial </a:t>
            </a:r>
            <a:r>
              <a:rPr lang="es-CO" dirty="0"/>
              <a:t>quiere que los creyentes tengan comunión con Él y esto se lleva a cabo a través de la oración</a:t>
            </a:r>
            <a:r>
              <a:rPr lang="es-CO" dirty="0" smtClean="0"/>
              <a:t>.</a:t>
            </a:r>
            <a:endParaRPr lang="es-CO" dirty="0"/>
          </a:p>
        </p:txBody>
      </p:sp>
    </p:spTree>
    <p:extLst>
      <p:ext uri="{BB962C8B-B14F-4D97-AF65-F5344CB8AC3E}">
        <p14:creationId xmlns:p14="http://schemas.microsoft.com/office/powerpoint/2010/main" val="16412410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wheel(1)">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6"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wipe(down)">
                                      <p:cBhvr>
                                        <p:cTn id="23" dur="580">
                                          <p:stCondLst>
                                            <p:cond delay="0"/>
                                          </p:stCondLst>
                                        </p:cTn>
                                        <p:tgtEl>
                                          <p:spTgt spid="3">
                                            <p:txEl>
                                              <p:pRg st="5" end="5"/>
                                            </p:txEl>
                                          </p:spTgt>
                                        </p:tgtEl>
                                      </p:cBhvr>
                                    </p:animEffect>
                                    <p:anim calcmode="lin" valueType="num">
                                      <p:cBhvr>
                                        <p:cTn id="24"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5" end="5"/>
                                            </p:txEl>
                                          </p:spTgt>
                                        </p:tgtEl>
                                      </p:cBhvr>
                                      <p:to x="100000" y="60000"/>
                                    </p:animScale>
                                    <p:animScale>
                                      <p:cBhvr>
                                        <p:cTn id="30" dur="166" decel="50000">
                                          <p:stCondLst>
                                            <p:cond delay="676"/>
                                          </p:stCondLst>
                                        </p:cTn>
                                        <p:tgtEl>
                                          <p:spTgt spid="3">
                                            <p:txEl>
                                              <p:pRg st="5" end="5"/>
                                            </p:txEl>
                                          </p:spTgt>
                                        </p:tgtEl>
                                      </p:cBhvr>
                                      <p:to x="100000" y="100000"/>
                                    </p:animScale>
                                    <p:animScale>
                                      <p:cBhvr>
                                        <p:cTn id="31" dur="26">
                                          <p:stCondLst>
                                            <p:cond delay="1312"/>
                                          </p:stCondLst>
                                        </p:cTn>
                                        <p:tgtEl>
                                          <p:spTgt spid="3">
                                            <p:txEl>
                                              <p:pRg st="5" end="5"/>
                                            </p:txEl>
                                          </p:spTgt>
                                        </p:tgtEl>
                                      </p:cBhvr>
                                      <p:to x="100000" y="80000"/>
                                    </p:animScale>
                                    <p:animScale>
                                      <p:cBhvr>
                                        <p:cTn id="32" dur="166" decel="50000">
                                          <p:stCondLst>
                                            <p:cond delay="1338"/>
                                          </p:stCondLst>
                                        </p:cTn>
                                        <p:tgtEl>
                                          <p:spTgt spid="3">
                                            <p:txEl>
                                              <p:pRg st="5" end="5"/>
                                            </p:txEl>
                                          </p:spTgt>
                                        </p:tgtEl>
                                      </p:cBhvr>
                                      <p:to x="100000" y="100000"/>
                                    </p:animScale>
                                    <p:animScale>
                                      <p:cBhvr>
                                        <p:cTn id="33" dur="26">
                                          <p:stCondLst>
                                            <p:cond delay="1642"/>
                                          </p:stCondLst>
                                        </p:cTn>
                                        <p:tgtEl>
                                          <p:spTgt spid="3">
                                            <p:txEl>
                                              <p:pRg st="5" end="5"/>
                                            </p:txEl>
                                          </p:spTgt>
                                        </p:tgtEl>
                                      </p:cBhvr>
                                      <p:to x="100000" y="90000"/>
                                    </p:animScale>
                                    <p:animScale>
                                      <p:cBhvr>
                                        <p:cTn id="34" dur="166" decel="50000">
                                          <p:stCondLst>
                                            <p:cond delay="1668"/>
                                          </p:stCondLst>
                                        </p:cTn>
                                        <p:tgtEl>
                                          <p:spTgt spid="3">
                                            <p:txEl>
                                              <p:pRg st="5" end="5"/>
                                            </p:txEl>
                                          </p:spTgt>
                                        </p:tgtEl>
                                      </p:cBhvr>
                                      <p:to x="100000" y="100000"/>
                                    </p:animScale>
                                    <p:animScale>
                                      <p:cBhvr>
                                        <p:cTn id="35" dur="26">
                                          <p:stCondLst>
                                            <p:cond delay="1808"/>
                                          </p:stCondLst>
                                        </p:cTn>
                                        <p:tgtEl>
                                          <p:spTgt spid="3">
                                            <p:txEl>
                                              <p:pRg st="5" end="5"/>
                                            </p:txEl>
                                          </p:spTgt>
                                        </p:tgtEl>
                                      </p:cBhvr>
                                      <p:to x="100000" y="95000"/>
                                    </p:animScale>
                                    <p:animScale>
                                      <p:cBhvr>
                                        <p:cTn id="36"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lstStyle/>
          <a:p>
            <a:r>
              <a:rPr lang="es-CO" dirty="0">
                <a:effectLst>
                  <a:outerShdw blurRad="38100" dist="38100" dir="2700000" algn="tl">
                    <a:srgbClr val="000000">
                      <a:alpha val="43137"/>
                    </a:srgbClr>
                  </a:outerShdw>
                </a:effectLst>
                <a:latin typeface="Algerian" pitchFamily="82" charset="0"/>
              </a:rPr>
              <a:t>¿Por qué debemos orar? </a:t>
            </a:r>
          </a:p>
        </p:txBody>
      </p:sp>
      <p:sp>
        <p:nvSpPr>
          <p:cNvPr id="3" name="2 Marcador de contenido"/>
          <p:cNvSpPr>
            <a:spLocks noGrp="1"/>
          </p:cNvSpPr>
          <p:nvPr>
            <p:ph idx="1"/>
          </p:nvPr>
        </p:nvSpPr>
        <p:spPr>
          <a:xfrm>
            <a:off x="2987824" y="1789792"/>
            <a:ext cx="3384376" cy="4525963"/>
          </a:xfrm>
        </p:spPr>
        <p:txBody>
          <a:bodyPr>
            <a:normAutofit fontScale="92500" lnSpcReduction="20000"/>
          </a:bodyPr>
          <a:lstStyle/>
          <a:p>
            <a:pPr marL="0" indent="0" algn="ctr">
              <a:buNone/>
            </a:pPr>
            <a:r>
              <a:rPr lang="es-CO" dirty="0" smtClean="0"/>
              <a:t>Una </a:t>
            </a:r>
            <a:r>
              <a:rPr lang="es-CO" dirty="0"/>
              <a:t>de las razones es “</a:t>
            </a:r>
            <a:r>
              <a:rPr lang="es-CO" dirty="0">
                <a:latin typeface="Agency FB" pitchFamily="34" charset="0"/>
              </a:rPr>
              <a:t>porque no tenemos lucha contra sangre y carne, sino contra principados, contra potestades, contra los gobernadores de las tinieblas de este siglo, contra huestes espirituales de maldad en las regiones celestes</a:t>
            </a:r>
            <a:r>
              <a:rPr lang="es-CO" dirty="0" smtClean="0"/>
              <a:t>.”. </a:t>
            </a:r>
            <a:r>
              <a:rPr lang="es-CO" dirty="0">
                <a:solidFill>
                  <a:srgbClr val="FF0000"/>
                </a:solidFill>
              </a:rPr>
              <a:t>Efesios </a:t>
            </a:r>
            <a:r>
              <a:rPr lang="es-CO" dirty="0" smtClean="0">
                <a:solidFill>
                  <a:srgbClr val="FF0000"/>
                </a:solidFill>
              </a:rPr>
              <a:t>6:12.</a:t>
            </a:r>
            <a:endParaRPr lang="es-CO" dirty="0">
              <a:solidFill>
                <a:srgbClr val="FF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772816"/>
            <a:ext cx="2485256"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1772816"/>
            <a:ext cx="2664296"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9565054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anim calcmode="lin" valueType="num">
                                      <p:cBhvr>
                                        <p:cTn id="13" dur="2000" fill="hold"/>
                                        <p:tgtEl>
                                          <p:spTgt spid="2050"/>
                                        </p:tgtEl>
                                        <p:attrNameLst>
                                          <p:attrName>ppt_w</p:attrName>
                                        </p:attrNameLst>
                                      </p:cBhvr>
                                      <p:tavLst>
                                        <p:tav tm="0" fmla="#ppt_w*sin(2.5*pi*$)">
                                          <p:val>
                                            <p:fltVal val="0"/>
                                          </p:val>
                                        </p:tav>
                                        <p:tav tm="100000">
                                          <p:val>
                                            <p:fltVal val="1"/>
                                          </p:val>
                                        </p:tav>
                                      </p:tavLst>
                                    </p:anim>
                                    <p:anim calcmode="lin" valueType="num">
                                      <p:cBhvr>
                                        <p:cTn id="14" dur="2000" fill="hold"/>
                                        <p:tgtEl>
                                          <p:spTgt spid="2050"/>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childTnLst>
                                    <p:set>
                                      <p:cBhvr>
                                        <p:cTn id="16" dur="1" fill="hold">
                                          <p:stCondLst>
                                            <p:cond delay="0"/>
                                          </p:stCondLst>
                                        </p:cTn>
                                        <p:tgtEl>
                                          <p:spTgt spid="2051"/>
                                        </p:tgtEl>
                                        <p:attrNameLst>
                                          <p:attrName>style.visibility</p:attrName>
                                        </p:attrNameLst>
                                      </p:cBhvr>
                                      <p:to>
                                        <p:strVal val="visible"/>
                                      </p:to>
                                    </p:set>
                                    <p:animEffect transition="in" filter="fade">
                                      <p:cBhvr>
                                        <p:cTn id="17" dur="2000"/>
                                        <p:tgtEl>
                                          <p:spTgt spid="2051"/>
                                        </p:tgtEl>
                                      </p:cBhvr>
                                    </p:animEffect>
                                    <p:anim calcmode="lin" valueType="num">
                                      <p:cBhvr>
                                        <p:cTn id="18" dur="2000" fill="hold"/>
                                        <p:tgtEl>
                                          <p:spTgt spid="2051"/>
                                        </p:tgtEl>
                                        <p:attrNameLst>
                                          <p:attrName>ppt_w</p:attrName>
                                        </p:attrNameLst>
                                      </p:cBhvr>
                                      <p:tavLst>
                                        <p:tav tm="0" fmla="#ppt_w*sin(2.5*pi*$)">
                                          <p:val>
                                            <p:fltVal val="0"/>
                                          </p:val>
                                        </p:tav>
                                        <p:tav tm="100000">
                                          <p:val>
                                            <p:fltVal val="1"/>
                                          </p:val>
                                        </p:tav>
                                      </p:tavLst>
                                    </p:anim>
                                    <p:anim calcmode="lin" valueType="num">
                                      <p:cBhvr>
                                        <p:cTn id="19" dur="2000" fill="hold"/>
                                        <p:tgtEl>
                                          <p:spTgt spid="20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3528392"/>
          </a:xfrm>
        </p:spPr>
        <p:txBody>
          <a:bodyPr>
            <a:normAutofit/>
          </a:bodyPr>
          <a:lstStyle/>
          <a:p>
            <a:pPr marL="0" indent="0" algn="ctr">
              <a:buNone/>
            </a:pPr>
            <a:r>
              <a:rPr lang="es-CO" dirty="0"/>
              <a:t>Al observar la vida de Jesús, vemos que Él siempre oraba. Fue su </a:t>
            </a:r>
            <a:r>
              <a:rPr lang="es-CO"/>
              <a:t>práctica </a:t>
            </a:r>
            <a:r>
              <a:rPr lang="es-CO" smtClean="0"/>
              <a:t>habitual </a:t>
            </a:r>
            <a:r>
              <a:rPr lang="es-CO" dirty="0"/>
              <a:t>levantarse temprano en la mañana cuando todavía estaba oscuro y </a:t>
            </a:r>
            <a:r>
              <a:rPr lang="es-CO" dirty="0" smtClean="0"/>
              <a:t>orar.</a:t>
            </a:r>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76672"/>
            <a:ext cx="2746861"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043608" y="4725144"/>
            <a:ext cx="6408712" cy="2062103"/>
          </a:xfrm>
          <a:prstGeom prst="rect">
            <a:avLst/>
          </a:prstGeom>
        </p:spPr>
        <p:txBody>
          <a:bodyPr wrap="square">
            <a:spAutoFit/>
          </a:bodyPr>
          <a:lstStyle/>
          <a:p>
            <a:pPr algn="ctr"/>
            <a:r>
              <a:rPr lang="es-CO" sz="3200" i="1" dirty="0" smtClean="0">
                <a:solidFill>
                  <a:srgbClr val="0070C0"/>
                </a:solidFill>
                <a:latin typeface="Baskerville Old Face" pitchFamily="18" charset="0"/>
              </a:rPr>
              <a:t>A </a:t>
            </a:r>
            <a:r>
              <a:rPr lang="es-CO" sz="3200" i="1" dirty="0">
                <a:solidFill>
                  <a:srgbClr val="0070C0"/>
                </a:solidFill>
                <a:latin typeface="Baskerville Old Face" pitchFamily="18" charset="0"/>
              </a:rPr>
              <a:t>menudo, se aparto de la gente que estaba atendiendo, y se fue a un lugar tranquilo para orar. Muchas veces pasaba toda la noche en oración</a:t>
            </a:r>
            <a:endParaRPr lang="es-CO" sz="2800" i="1" dirty="0">
              <a:solidFill>
                <a:srgbClr val="0070C0"/>
              </a:solidFill>
              <a:latin typeface="Baskerville Old Face" pitchFamily="18" charset="0"/>
            </a:endParaRPr>
          </a:p>
        </p:txBody>
      </p:sp>
    </p:spTree>
    <p:extLst>
      <p:ext uri="{BB962C8B-B14F-4D97-AF65-F5344CB8AC3E}">
        <p14:creationId xmlns:p14="http://schemas.microsoft.com/office/powerpoint/2010/main" val="34741574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052737"/>
            <a:ext cx="8229600" cy="4824536"/>
          </a:xfrm>
          <a:blipFill>
            <a:blip r:embed="rId2"/>
            <a:tile tx="0" ty="0" sx="100000" sy="100000" flip="none" algn="tl"/>
          </a:blipFill>
        </p:spPr>
        <p:txBody>
          <a:bodyPr>
            <a:normAutofit lnSpcReduction="10000"/>
          </a:bodyPr>
          <a:lstStyle/>
          <a:p>
            <a:pPr marL="0" indent="0" algn="ctr">
              <a:buNone/>
            </a:pPr>
            <a:endParaRPr lang="es-CO" dirty="0"/>
          </a:p>
          <a:p>
            <a:pPr marL="0" indent="0" algn="ctr">
              <a:buNone/>
            </a:pPr>
            <a:r>
              <a:rPr lang="es-CO" sz="4000" b="1" dirty="0" smtClean="0">
                <a:solidFill>
                  <a:srgbClr val="FFFF00"/>
                </a:solidFill>
              </a:rPr>
              <a:t>Pregunto: Si </a:t>
            </a:r>
            <a:r>
              <a:rPr lang="es-CO" sz="4000" b="1" dirty="0">
                <a:solidFill>
                  <a:srgbClr val="FFFF00"/>
                </a:solidFill>
              </a:rPr>
              <a:t>Jesús, el Hijo de Dios pasó una gran parte de su vida terrenal orando y alentando a sus discípulos a orar, </a:t>
            </a:r>
            <a:r>
              <a:rPr lang="es-CO" sz="4000" b="1" dirty="0" smtClean="0">
                <a:solidFill>
                  <a:srgbClr val="FFFF00"/>
                </a:solidFill>
              </a:rPr>
              <a:t>¿cuanto más debiéramos pasar más tiempo nosotros en oración con nuestro </a:t>
            </a:r>
            <a:r>
              <a:rPr lang="es-CO" sz="4000" b="1" dirty="0">
                <a:solidFill>
                  <a:srgbClr val="FFFF00"/>
                </a:solidFill>
              </a:rPr>
              <a:t>Padre como lo hizo </a:t>
            </a:r>
            <a:r>
              <a:rPr lang="es-CO" sz="4000" b="1" dirty="0" smtClean="0">
                <a:solidFill>
                  <a:srgbClr val="FFFF00"/>
                </a:solidFill>
              </a:rPr>
              <a:t>Jesús?</a:t>
            </a:r>
            <a:endParaRPr lang="es-CO" sz="4000" b="1" dirty="0">
              <a:solidFill>
                <a:srgbClr val="FFFF00"/>
              </a:solidFill>
            </a:endParaRPr>
          </a:p>
        </p:txBody>
      </p:sp>
    </p:spTree>
    <p:extLst>
      <p:ext uri="{BB962C8B-B14F-4D97-AF65-F5344CB8AC3E}">
        <p14:creationId xmlns:p14="http://schemas.microsoft.com/office/powerpoint/2010/main" val="387599565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dirty="0">
                <a:effectLst>
                  <a:outerShdw blurRad="38100" dist="38100" dir="2700000" algn="tl">
                    <a:srgbClr val="000000">
                      <a:alpha val="43137"/>
                    </a:srgbClr>
                  </a:outerShdw>
                </a:effectLst>
              </a:rPr>
              <a:t>¿Por qué es tan importante la oración?</a:t>
            </a:r>
          </a:p>
        </p:txBody>
      </p:sp>
      <p:sp>
        <p:nvSpPr>
          <p:cNvPr id="3" name="2 Marcador de contenido"/>
          <p:cNvSpPr>
            <a:spLocks noGrp="1"/>
          </p:cNvSpPr>
          <p:nvPr>
            <p:ph idx="1"/>
          </p:nvPr>
        </p:nvSpPr>
        <p:spPr>
          <a:xfrm>
            <a:off x="457200" y="1600201"/>
            <a:ext cx="4834880" cy="2188840"/>
          </a:xfrm>
        </p:spPr>
        <p:txBody>
          <a:bodyPr>
            <a:normAutofit fontScale="92500" lnSpcReduction="10000"/>
          </a:bodyPr>
          <a:lstStyle/>
          <a:p>
            <a:pPr marL="0" indent="0" algn="ctr">
              <a:buNone/>
            </a:pPr>
            <a:r>
              <a:rPr lang="es-CO" dirty="0" smtClean="0"/>
              <a:t>1). Llegamos </a:t>
            </a:r>
            <a:r>
              <a:rPr lang="es-CO" dirty="0"/>
              <a:t>a conocer a Dios mediante la oración: Dios se revela a aquellos que realmente quieren llegar a conocerlo. </a:t>
            </a:r>
            <a:endParaRPr lang="es-CO" dirty="0" smtClean="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1570687"/>
            <a:ext cx="2924175" cy="2481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51520" y="4067419"/>
            <a:ext cx="8568952" cy="2677656"/>
          </a:xfrm>
          <a:prstGeom prst="rect">
            <a:avLst/>
          </a:prstGeom>
        </p:spPr>
        <p:txBody>
          <a:bodyPr wrap="square">
            <a:spAutoFit/>
          </a:bodyPr>
          <a:lstStyle/>
          <a:p>
            <a:pPr algn="ctr"/>
            <a:r>
              <a:rPr lang="es-CO" sz="2800" dirty="0">
                <a:effectLst>
                  <a:outerShdw blurRad="38100" dist="38100" dir="2700000" algn="tl">
                    <a:srgbClr val="000000">
                      <a:alpha val="43137"/>
                    </a:srgbClr>
                  </a:outerShdw>
                </a:effectLst>
              </a:rPr>
              <a:t>Para aquellos que están dispuestos a tomar el tiempo de separarse a menudo y largo plazo para buscarlo, la Biblia dice: </a:t>
            </a:r>
            <a:r>
              <a:rPr lang="es-CO" sz="2800" dirty="0">
                <a:effectLst>
                  <a:outerShdw blurRad="38100" dist="38100" dir="2700000" algn="tl">
                    <a:srgbClr val="000000">
                      <a:alpha val="43137"/>
                    </a:srgbClr>
                  </a:outerShdw>
                </a:effectLst>
                <a:latin typeface="Baskerville Old Face" pitchFamily="18" charset="0"/>
              </a:rPr>
              <a:t>“Entonces ustedes me invocarán, y vendrán a suplicarme, y yo los escucharé. Me buscarán y me encontrarán, </a:t>
            </a:r>
            <a:r>
              <a:rPr lang="es-CO" sz="2800" u="sng" dirty="0">
                <a:effectLst>
                  <a:outerShdw blurRad="38100" dist="38100" dir="2700000" algn="tl">
                    <a:srgbClr val="000000">
                      <a:alpha val="43137"/>
                    </a:srgbClr>
                  </a:outerShdw>
                </a:effectLst>
                <a:latin typeface="Baskerville Old Face" pitchFamily="18" charset="0"/>
              </a:rPr>
              <a:t>cuando me busquen de todo corazón</a:t>
            </a:r>
            <a:r>
              <a:rPr lang="es-CO" sz="2800" dirty="0">
                <a:effectLst>
                  <a:outerShdw blurRad="38100" dist="38100" dir="2700000" algn="tl">
                    <a:srgbClr val="000000">
                      <a:alpha val="43137"/>
                    </a:srgbClr>
                  </a:outerShdw>
                </a:effectLst>
                <a:latin typeface="Baskerville Old Face" pitchFamily="18" charset="0"/>
              </a:rPr>
              <a:t>.” </a:t>
            </a:r>
            <a:endParaRPr lang="es-CO" sz="2800" dirty="0" smtClean="0">
              <a:effectLst>
                <a:outerShdw blurRad="38100" dist="38100" dir="2700000" algn="tl">
                  <a:srgbClr val="000000">
                    <a:alpha val="43137"/>
                  </a:srgbClr>
                </a:outerShdw>
              </a:effectLst>
              <a:latin typeface="Baskerville Old Face" pitchFamily="18" charset="0"/>
            </a:endParaRPr>
          </a:p>
          <a:p>
            <a:pPr algn="ctr"/>
            <a:r>
              <a:rPr lang="es-CO" sz="2800" dirty="0">
                <a:solidFill>
                  <a:srgbClr val="FF0000"/>
                </a:solidFill>
                <a:effectLst>
                  <a:outerShdw blurRad="38100" dist="38100" dir="2700000" algn="tl">
                    <a:srgbClr val="000000">
                      <a:alpha val="43137"/>
                    </a:srgbClr>
                  </a:outerShdw>
                </a:effectLst>
                <a:latin typeface="Baskerville Old Face" pitchFamily="18" charset="0"/>
              </a:rPr>
              <a:t> Jeremías 29:12-13</a:t>
            </a:r>
          </a:p>
        </p:txBody>
      </p:sp>
    </p:spTree>
    <p:extLst>
      <p:ext uri="{BB962C8B-B14F-4D97-AF65-F5344CB8AC3E}">
        <p14:creationId xmlns:p14="http://schemas.microsoft.com/office/powerpoint/2010/main" val="12953715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4098"/>
                                        </p:tgtEl>
                                        <p:attrNameLst>
                                          <p:attrName>style.visibility</p:attrName>
                                        </p:attrNameLst>
                                      </p:cBhvr>
                                      <p:to>
                                        <p:strVal val="visible"/>
                                      </p:to>
                                    </p:set>
                                    <p:animEffect transition="in" filter="randombar(horizontal)">
                                      <p:cBhvr>
                                        <p:cTn id="10" dur="500"/>
                                        <p:tgtEl>
                                          <p:spTgt spid="4098"/>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152128"/>
          </a:xfrm>
        </p:spPr>
        <p:txBody>
          <a:bodyPr>
            <a:normAutofit lnSpcReduction="10000"/>
          </a:bodyPr>
          <a:lstStyle/>
          <a:p>
            <a:pPr marL="0" indent="0" algn="ctr">
              <a:buNone/>
            </a:pPr>
            <a:r>
              <a:rPr lang="es-CO" sz="3600" b="1" dirty="0" smtClean="0">
                <a:effectLst>
                  <a:outerShdw blurRad="38100" dist="38100" dir="2700000" algn="tl">
                    <a:srgbClr val="000000">
                      <a:alpha val="43137"/>
                    </a:srgbClr>
                  </a:outerShdw>
                </a:effectLst>
              </a:rPr>
              <a:t>2). Estamos </a:t>
            </a:r>
            <a:r>
              <a:rPr lang="es-CO" sz="3600" b="1" dirty="0">
                <a:effectLst>
                  <a:outerShdw blurRad="38100" dist="38100" dir="2700000" algn="tl">
                    <a:srgbClr val="000000">
                      <a:alpha val="43137"/>
                    </a:srgbClr>
                  </a:outerShdw>
                </a:effectLst>
              </a:rPr>
              <a:t>facultados </a:t>
            </a:r>
            <a:r>
              <a:rPr lang="es-CO" sz="3600" b="1" dirty="0" smtClean="0">
                <a:effectLst>
                  <a:outerShdw blurRad="38100" dist="38100" dir="2700000" algn="tl">
                    <a:srgbClr val="000000">
                      <a:alpha val="43137"/>
                    </a:srgbClr>
                  </a:outerShdw>
                </a:effectLst>
              </a:rPr>
              <a:t>para cargar sobre </a:t>
            </a:r>
            <a:r>
              <a:rPr lang="es-CO" sz="3600" b="1" dirty="0">
                <a:effectLst>
                  <a:outerShdw blurRad="38100" dist="38100" dir="2700000" algn="tl">
                    <a:srgbClr val="000000">
                      <a:alpha val="43137"/>
                    </a:srgbClr>
                  </a:outerShdw>
                </a:effectLst>
              </a:rPr>
              <a:t>l</a:t>
            </a:r>
            <a:r>
              <a:rPr lang="es-CO" sz="3600" b="1" dirty="0" smtClean="0">
                <a:effectLst>
                  <a:outerShdw blurRad="38100" dist="38100" dir="2700000" algn="tl">
                    <a:srgbClr val="000000">
                      <a:alpha val="43137"/>
                    </a:srgbClr>
                  </a:outerShdw>
                </a:effectLst>
              </a:rPr>
              <a:t>a </a:t>
            </a:r>
            <a:r>
              <a:rPr lang="es-CO" sz="3600" b="1" dirty="0">
                <a:effectLst>
                  <a:outerShdw blurRad="38100" dist="38100" dir="2700000" algn="tl">
                    <a:srgbClr val="000000">
                      <a:alpha val="43137"/>
                    </a:srgbClr>
                  </a:outerShdw>
                </a:effectLst>
              </a:rPr>
              <a:t>oración </a:t>
            </a:r>
            <a:r>
              <a:rPr lang="es-CO" sz="3600" b="1" dirty="0" smtClean="0">
                <a:effectLst>
                  <a:outerShdw blurRad="38100" dist="38100" dir="2700000" algn="tl">
                    <a:srgbClr val="000000">
                      <a:alpha val="43137"/>
                    </a:srgbClr>
                  </a:outerShdw>
                </a:effectLst>
              </a:rPr>
              <a:t>nuestra bacteria </a:t>
            </a:r>
            <a:r>
              <a:rPr lang="es-CO" sz="3600" b="1" dirty="0">
                <a:effectLst>
                  <a:outerShdw blurRad="38100" dist="38100" dir="2700000" algn="tl">
                    <a:srgbClr val="000000">
                      <a:alpha val="43137"/>
                    </a:srgbClr>
                  </a:outerShdw>
                </a:effectLst>
              </a:rPr>
              <a:t>espiritual. </a:t>
            </a:r>
            <a:endParaRPr lang="es-CO" sz="3600" b="1" dirty="0" smtClean="0">
              <a:effectLst>
                <a:outerShdw blurRad="38100" dist="38100" dir="2700000" algn="tl">
                  <a:srgbClr val="000000">
                    <a:alpha val="43137"/>
                  </a:srgbClr>
                </a:outerShdw>
              </a:effectLst>
            </a:endParaRPr>
          </a:p>
        </p:txBody>
      </p:sp>
      <p:sp>
        <p:nvSpPr>
          <p:cNvPr id="4" name="3 Rectángulo"/>
          <p:cNvSpPr/>
          <p:nvPr/>
        </p:nvSpPr>
        <p:spPr>
          <a:xfrm>
            <a:off x="251520" y="2167631"/>
            <a:ext cx="5904656" cy="1815882"/>
          </a:xfrm>
          <a:prstGeom prst="rect">
            <a:avLst/>
          </a:prstGeom>
        </p:spPr>
        <p:txBody>
          <a:bodyPr wrap="square">
            <a:spAutoFit/>
          </a:bodyPr>
          <a:lstStyle/>
          <a:p>
            <a:pPr algn="ctr"/>
            <a:r>
              <a:rPr lang="es-CO" sz="2800" i="1" dirty="0">
                <a:solidFill>
                  <a:srgbClr val="FF0000"/>
                </a:solidFill>
              </a:rPr>
              <a:t>Muchos de nosotros usamos los teléfonos celulares. ¿Qué pasa con el si seguimos usando el teléfono y nunca lo cargamos? </a:t>
            </a:r>
          </a:p>
        </p:txBody>
      </p:sp>
      <p:sp>
        <p:nvSpPr>
          <p:cNvPr id="5" name="4 Rectángulo"/>
          <p:cNvSpPr/>
          <p:nvPr/>
        </p:nvSpPr>
        <p:spPr>
          <a:xfrm>
            <a:off x="1331640" y="4472705"/>
            <a:ext cx="6192688" cy="2308324"/>
          </a:xfrm>
          <a:prstGeom prst="rect">
            <a:avLst/>
          </a:prstGeom>
        </p:spPr>
        <p:txBody>
          <a:bodyPr wrap="square">
            <a:spAutoFit/>
          </a:bodyPr>
          <a:lstStyle/>
          <a:p>
            <a:pPr algn="ctr"/>
            <a:r>
              <a:rPr lang="es-CO" sz="2400" dirty="0">
                <a:solidFill>
                  <a:srgbClr val="002060"/>
                </a:solidFill>
                <a:latin typeface="Bauhaus 93" pitchFamily="82" charset="0"/>
              </a:rPr>
              <a:t>La respuesta es obvia. La batería se descarga y tarde o temprano el teléfono dejará de funcionar hasta que sea adecuadamente y completamente cargado. De la misma </a:t>
            </a:r>
            <a:r>
              <a:rPr lang="es-CO" sz="2400" dirty="0" smtClean="0">
                <a:solidFill>
                  <a:srgbClr val="002060"/>
                </a:solidFill>
                <a:latin typeface="Bauhaus 93" pitchFamily="82" charset="0"/>
              </a:rPr>
              <a:t>manera el </a:t>
            </a:r>
            <a:r>
              <a:rPr lang="es-CO" sz="2400" dirty="0">
                <a:solidFill>
                  <a:srgbClr val="002060"/>
                </a:solidFill>
                <a:latin typeface="Bauhaus 93" pitchFamily="82" charset="0"/>
              </a:rPr>
              <a:t>cristiano  no puede permitirse el lujo de no orar</a:t>
            </a:r>
            <a:r>
              <a:rPr lang="es-CO" sz="2400" dirty="0" smtClean="0">
                <a:solidFill>
                  <a:srgbClr val="002060"/>
                </a:solidFill>
                <a:latin typeface="Bauhaus 93" pitchFamily="82" charset="0"/>
              </a:rPr>
              <a:t>.</a:t>
            </a:r>
            <a:endParaRPr lang="es-CO" sz="2400" dirty="0">
              <a:solidFill>
                <a:srgbClr val="002060"/>
              </a:solidFill>
              <a:latin typeface="Bauhaus 93"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918284"/>
            <a:ext cx="1981200" cy="231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920576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fontScale="92500"/>
          </a:bodyPr>
          <a:lstStyle/>
          <a:p>
            <a:pPr marL="0" indent="0" algn="ctr">
              <a:buNone/>
            </a:pPr>
            <a:r>
              <a:rPr lang="es-CO" dirty="0" smtClean="0"/>
              <a:t>3). </a:t>
            </a:r>
            <a:r>
              <a:rPr lang="es-CO" sz="3500" b="1" dirty="0" smtClean="0">
                <a:effectLst>
                  <a:outerShdw blurRad="38100" dist="38100" dir="2700000" algn="tl">
                    <a:srgbClr val="000000">
                      <a:alpha val="43137"/>
                    </a:srgbClr>
                  </a:outerShdw>
                </a:effectLst>
              </a:rPr>
              <a:t>La </a:t>
            </a:r>
            <a:r>
              <a:rPr lang="es-CO" sz="3500" b="1" dirty="0">
                <a:effectLst>
                  <a:outerShdw blurRad="38100" dist="38100" dir="2700000" algn="tl">
                    <a:srgbClr val="000000">
                      <a:alpha val="43137"/>
                    </a:srgbClr>
                  </a:outerShdw>
                </a:effectLst>
              </a:rPr>
              <a:t>oración nos cambia: La oración no sólo cambia las situaciones y circunstancias, </a:t>
            </a:r>
            <a:r>
              <a:rPr lang="es-CO" sz="3500" b="1" dirty="0" smtClean="0">
                <a:effectLst>
                  <a:outerShdw blurRad="38100" dist="38100" dir="2700000" algn="tl">
                    <a:srgbClr val="000000">
                      <a:alpha val="43137"/>
                    </a:srgbClr>
                  </a:outerShdw>
                </a:effectLst>
              </a:rPr>
              <a:t>sino que Dios </a:t>
            </a:r>
            <a:r>
              <a:rPr lang="es-CO" sz="3500" b="1" dirty="0">
                <a:effectLst>
                  <a:outerShdw blurRad="38100" dist="38100" dir="2700000" algn="tl">
                    <a:srgbClr val="000000">
                      <a:alpha val="43137"/>
                    </a:srgbClr>
                  </a:outerShdw>
                </a:effectLst>
              </a:rPr>
              <a:t>nos cambia por medio de la oración. </a:t>
            </a:r>
          </a:p>
        </p:txBody>
      </p:sp>
      <p:sp>
        <p:nvSpPr>
          <p:cNvPr id="4" name="3 Rectángulo"/>
          <p:cNvSpPr/>
          <p:nvPr/>
        </p:nvSpPr>
        <p:spPr>
          <a:xfrm>
            <a:off x="179512" y="2420888"/>
            <a:ext cx="5760640" cy="1938992"/>
          </a:xfrm>
          <a:prstGeom prst="rect">
            <a:avLst/>
          </a:prstGeom>
        </p:spPr>
        <p:txBody>
          <a:bodyPr wrap="square">
            <a:spAutoFit/>
          </a:bodyPr>
          <a:lstStyle/>
          <a:p>
            <a:r>
              <a:rPr lang="es-CO" sz="2400" dirty="0"/>
              <a:t>Jacob había sido un tramposo y un impostor. No fue sino hasta que realmente comenzó a orar que hizo el cambio. Él tenía tanto miedo de encontrarse con su hermano Esaú, que decidió dedicar tiempo a orar. </a:t>
            </a:r>
          </a:p>
        </p:txBody>
      </p:sp>
      <p:sp>
        <p:nvSpPr>
          <p:cNvPr id="5" name="4 Rectángulo"/>
          <p:cNvSpPr/>
          <p:nvPr/>
        </p:nvSpPr>
        <p:spPr>
          <a:xfrm>
            <a:off x="1193108" y="4869160"/>
            <a:ext cx="6048672" cy="1477328"/>
          </a:xfrm>
          <a:prstGeom prst="rect">
            <a:avLst/>
          </a:prstGeom>
        </p:spPr>
        <p:txBody>
          <a:bodyPr wrap="square">
            <a:spAutoFit/>
          </a:bodyPr>
          <a:lstStyle/>
          <a:p>
            <a:r>
              <a:rPr lang="es-CO" dirty="0">
                <a:solidFill>
                  <a:srgbClr val="FF0000"/>
                </a:solidFill>
                <a:latin typeface="Arial Black" pitchFamily="34" charset="0"/>
              </a:rPr>
              <a:t>Él oró toda la noche y su vida cambio. Su nombre cambio de Jacob a Israel, y su destino cambió. </a:t>
            </a:r>
            <a:r>
              <a:rPr lang="es-CO" dirty="0">
                <a:solidFill>
                  <a:srgbClr val="002060"/>
                </a:solidFill>
                <a:latin typeface="Arial Black" pitchFamily="34" charset="0"/>
              </a:rPr>
              <a:t>(Génesis 32:24-28). </a:t>
            </a:r>
            <a:r>
              <a:rPr lang="es-CO" dirty="0">
                <a:solidFill>
                  <a:srgbClr val="FF0000"/>
                </a:solidFill>
                <a:latin typeface="Arial Black" pitchFamily="34" charset="0"/>
              </a:rPr>
              <a:t>La oración es la clave. La oración cambia porque Dios trabaja a través de la oración.</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2156896"/>
            <a:ext cx="1847850" cy="2466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1841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1000" fill="hold"/>
                                        <p:tgtEl>
                                          <p:spTgt spid="5"/>
                                        </p:tgtEl>
                                        <p:attrNameLst>
                                          <p:attrName>ppt_w</p:attrName>
                                        </p:attrNameLst>
                                      </p:cBhvr>
                                      <p:tavLst>
                                        <p:tav tm="0">
                                          <p:val>
                                            <p:fltVal val="0"/>
                                          </p:val>
                                        </p:tav>
                                        <p:tav tm="100000">
                                          <p:val>
                                            <p:strVal val="#ppt_w"/>
                                          </p:val>
                                        </p:tav>
                                      </p:tavLst>
                                    </p:anim>
                                    <p:anim calcmode="lin" valueType="num">
                                      <p:cBhvr>
                                        <p:cTn id="14" dur="1000" fill="hold"/>
                                        <p:tgtEl>
                                          <p:spTgt spid="5"/>
                                        </p:tgtEl>
                                        <p:attrNameLst>
                                          <p:attrName>ppt_h</p:attrName>
                                        </p:attrNameLst>
                                      </p:cBhvr>
                                      <p:tavLst>
                                        <p:tav tm="0">
                                          <p:val>
                                            <p:fltVal val="0"/>
                                          </p:val>
                                        </p:tav>
                                        <p:tav tm="100000">
                                          <p:val>
                                            <p:strVal val="#ppt_h"/>
                                          </p:val>
                                        </p:tav>
                                      </p:tavLst>
                                    </p:anim>
                                    <p:anim calcmode="lin" valueType="num">
                                      <p:cBhvr>
                                        <p:cTn id="15" dur="1000" fill="hold"/>
                                        <p:tgtEl>
                                          <p:spTgt spid="5"/>
                                        </p:tgtEl>
                                        <p:attrNameLst>
                                          <p:attrName>style.rotation</p:attrName>
                                        </p:attrNameLst>
                                      </p:cBhvr>
                                      <p:tavLst>
                                        <p:tav tm="0">
                                          <p:val>
                                            <p:fltVal val="90"/>
                                          </p:val>
                                        </p:tav>
                                        <p:tav tm="100000">
                                          <p:val>
                                            <p:fltVal val="0"/>
                                          </p:val>
                                        </p:tav>
                                      </p:tavLst>
                                    </p:anim>
                                    <p:animEffect transition="in" filter="fade">
                                      <p:cBhvr>
                                        <p:cTn id="16" dur="1000"/>
                                        <p:tgtEl>
                                          <p:spTgt spid="5"/>
                                        </p:tgtEl>
                                      </p:cBhvr>
                                    </p:animEffect>
                                  </p:childTnLst>
                                </p:cTn>
                              </p:par>
                              <p:par>
                                <p:cTn id="17" presetID="31" presetClass="entr" presetSubtype="0" fill="hold" nodeType="withEffect">
                                  <p:stCondLst>
                                    <p:cond delay="0"/>
                                  </p:stCondLst>
                                  <p:childTnLst>
                                    <p:set>
                                      <p:cBhvr>
                                        <p:cTn id="18" dur="1" fill="hold">
                                          <p:stCondLst>
                                            <p:cond delay="0"/>
                                          </p:stCondLst>
                                        </p:cTn>
                                        <p:tgtEl>
                                          <p:spTgt spid="2050"/>
                                        </p:tgtEl>
                                        <p:attrNameLst>
                                          <p:attrName>style.visibility</p:attrName>
                                        </p:attrNameLst>
                                      </p:cBhvr>
                                      <p:to>
                                        <p:strVal val="visible"/>
                                      </p:to>
                                    </p:set>
                                    <p:anim calcmode="lin" valueType="num">
                                      <p:cBhvr>
                                        <p:cTn id="19" dur="1000" fill="hold"/>
                                        <p:tgtEl>
                                          <p:spTgt spid="2050"/>
                                        </p:tgtEl>
                                        <p:attrNameLst>
                                          <p:attrName>ppt_w</p:attrName>
                                        </p:attrNameLst>
                                      </p:cBhvr>
                                      <p:tavLst>
                                        <p:tav tm="0">
                                          <p:val>
                                            <p:fltVal val="0"/>
                                          </p:val>
                                        </p:tav>
                                        <p:tav tm="100000">
                                          <p:val>
                                            <p:strVal val="#ppt_w"/>
                                          </p:val>
                                        </p:tav>
                                      </p:tavLst>
                                    </p:anim>
                                    <p:anim calcmode="lin" valueType="num">
                                      <p:cBhvr>
                                        <p:cTn id="20" dur="1000" fill="hold"/>
                                        <p:tgtEl>
                                          <p:spTgt spid="2050"/>
                                        </p:tgtEl>
                                        <p:attrNameLst>
                                          <p:attrName>ppt_h</p:attrName>
                                        </p:attrNameLst>
                                      </p:cBhvr>
                                      <p:tavLst>
                                        <p:tav tm="0">
                                          <p:val>
                                            <p:fltVal val="0"/>
                                          </p:val>
                                        </p:tav>
                                        <p:tav tm="100000">
                                          <p:val>
                                            <p:strVal val="#ppt_h"/>
                                          </p:val>
                                        </p:tav>
                                      </p:tavLst>
                                    </p:anim>
                                    <p:anim calcmode="lin" valueType="num">
                                      <p:cBhvr>
                                        <p:cTn id="21" dur="1000" fill="hold"/>
                                        <p:tgtEl>
                                          <p:spTgt spid="2050"/>
                                        </p:tgtEl>
                                        <p:attrNameLst>
                                          <p:attrName>style.rotation</p:attrName>
                                        </p:attrNameLst>
                                      </p:cBhvr>
                                      <p:tavLst>
                                        <p:tav tm="0">
                                          <p:val>
                                            <p:fltVal val="90"/>
                                          </p:val>
                                        </p:tav>
                                        <p:tav tm="100000">
                                          <p:val>
                                            <p:fltVal val="0"/>
                                          </p:val>
                                        </p:tav>
                                      </p:tavLst>
                                    </p:anim>
                                    <p:animEffect transition="in" filter="fade">
                                      <p:cBhvr>
                                        <p:cTn id="22"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5">
              <a:lumMod val="20000"/>
              <a:lumOff val="80000"/>
            </a:schemeClr>
          </a:solidFill>
        </p:spPr>
        <p:txBody>
          <a:bodyPr>
            <a:normAutofit fontScale="92500" lnSpcReduction="20000"/>
          </a:bodyPr>
          <a:lstStyle/>
          <a:p>
            <a:pPr marL="0" indent="0" algn="ctr">
              <a:buNone/>
            </a:pPr>
            <a:r>
              <a:rPr lang="es-CO" sz="3600" dirty="0" smtClean="0">
                <a:effectLst>
                  <a:outerShdw blurRad="38100" dist="38100" dir="2700000" algn="tl">
                    <a:srgbClr val="000000">
                      <a:alpha val="43137"/>
                    </a:srgbClr>
                  </a:outerShdw>
                </a:effectLst>
              </a:rPr>
              <a:t>4). Dios </a:t>
            </a:r>
            <a:r>
              <a:rPr lang="es-CO" sz="3600" dirty="0">
                <a:effectLst>
                  <a:outerShdw blurRad="38100" dist="38100" dir="2700000" algn="tl">
                    <a:srgbClr val="000000">
                      <a:alpha val="43137"/>
                    </a:srgbClr>
                  </a:outerShdw>
                </a:effectLst>
              </a:rPr>
              <a:t>contesta la oración: La Biblia dice: </a:t>
            </a:r>
            <a:endParaRPr lang="es-CO" sz="3600" dirty="0" smtClean="0">
              <a:effectLst>
                <a:outerShdw blurRad="38100" dist="38100" dir="2700000" algn="tl">
                  <a:srgbClr val="000000">
                    <a:alpha val="43137"/>
                  </a:srgbClr>
                </a:outerShdw>
              </a:effectLst>
            </a:endParaRPr>
          </a:p>
          <a:p>
            <a:pPr marL="0" indent="0" algn="ctr">
              <a:buNone/>
            </a:pPr>
            <a:endParaRPr lang="es-CO" dirty="0" smtClean="0"/>
          </a:p>
          <a:p>
            <a:pPr marL="0" indent="0" algn="ctr">
              <a:buNone/>
            </a:pPr>
            <a:r>
              <a:rPr lang="es-CO" dirty="0" smtClean="0"/>
              <a:t>“</a:t>
            </a:r>
            <a:r>
              <a:rPr lang="es-CO" dirty="0">
                <a:latin typeface="Agency FB" pitchFamily="34" charset="0"/>
              </a:rPr>
              <a:t>Pidan, y se les dará; busquen, y encontrarán; llamen, y se les abrirá. Porque todo el que pide, recibe; el que busca, encuentra; y al que llama, se le abre. ¿Quién de ustedes, si su hijo le pide pan, le da una piedra? ¿O si le pide un pescado, le da una serpiente? Pues si ustedes, aun siendo malos, saben dar cosas buenas a sus hijos, ¡cuánto más su Padre que está en el cielo dará cosas buenas a los que le pidan</a:t>
            </a:r>
            <a:r>
              <a:rPr lang="es-CO" dirty="0" smtClean="0">
                <a:latin typeface="Agency FB" pitchFamily="34" charset="0"/>
              </a:rPr>
              <a:t>!</a:t>
            </a:r>
            <a:r>
              <a:rPr lang="es-CO" dirty="0" smtClean="0"/>
              <a:t>”.</a:t>
            </a:r>
          </a:p>
          <a:p>
            <a:pPr marL="0" indent="0" algn="ctr">
              <a:buNone/>
            </a:pPr>
            <a:r>
              <a:rPr lang="es-CO" dirty="0" smtClean="0"/>
              <a:t> </a:t>
            </a:r>
            <a:r>
              <a:rPr lang="es-CO" dirty="0" smtClean="0">
                <a:solidFill>
                  <a:srgbClr val="FF0000"/>
                </a:solidFill>
              </a:rPr>
              <a:t>Mateo </a:t>
            </a:r>
            <a:r>
              <a:rPr lang="es-CO" dirty="0">
                <a:solidFill>
                  <a:srgbClr val="FF0000"/>
                </a:solidFill>
              </a:rPr>
              <a:t>7:7-11</a:t>
            </a:r>
            <a:r>
              <a:rPr lang="es-CO" dirty="0" smtClean="0">
                <a:solidFill>
                  <a:srgbClr val="FF0000"/>
                </a:solidFill>
              </a:rPr>
              <a:t>.</a:t>
            </a:r>
          </a:p>
          <a:p>
            <a:pPr marL="0" indent="0" algn="ctr">
              <a:buNone/>
            </a:pPr>
            <a:r>
              <a:rPr lang="es-CO" dirty="0"/>
              <a:t>Dios da buenas cosas a los que se lo pidan. Dios contesta la oración. Otro versículo dice: “</a:t>
            </a:r>
            <a:r>
              <a:rPr lang="es-CO" dirty="0">
                <a:latin typeface="Agency FB" pitchFamily="34" charset="0"/>
              </a:rPr>
              <a:t>pero no tenéis lo que deseáis, porque no pedís</a:t>
            </a:r>
            <a:r>
              <a:rPr lang="es-CO" dirty="0" smtClean="0"/>
              <a:t>“.</a:t>
            </a:r>
            <a:r>
              <a:rPr lang="es-CO" dirty="0">
                <a:solidFill>
                  <a:srgbClr val="FF0000"/>
                </a:solidFill>
              </a:rPr>
              <a:t> </a:t>
            </a:r>
            <a:endParaRPr lang="es-CO" dirty="0" smtClean="0">
              <a:solidFill>
                <a:srgbClr val="FF0000"/>
              </a:solidFill>
            </a:endParaRPr>
          </a:p>
          <a:p>
            <a:pPr marL="0" indent="0" algn="ctr">
              <a:buNone/>
            </a:pPr>
            <a:r>
              <a:rPr lang="es-CO" dirty="0" smtClean="0">
                <a:solidFill>
                  <a:srgbClr val="FF0000"/>
                </a:solidFill>
              </a:rPr>
              <a:t>Santiago </a:t>
            </a:r>
            <a:r>
              <a:rPr lang="es-CO" dirty="0">
                <a:solidFill>
                  <a:srgbClr val="FF0000"/>
                </a:solidFill>
              </a:rPr>
              <a:t>4:2.  </a:t>
            </a:r>
            <a:endParaRPr lang="es-CO" dirty="0" smtClean="0">
              <a:solidFill>
                <a:srgbClr val="FF0000"/>
              </a:solidFill>
            </a:endParaRPr>
          </a:p>
          <a:p>
            <a:endParaRPr lang="es-CO" dirty="0"/>
          </a:p>
        </p:txBody>
      </p:sp>
    </p:spTree>
    <p:extLst>
      <p:ext uri="{BB962C8B-B14F-4D97-AF65-F5344CB8AC3E}">
        <p14:creationId xmlns:p14="http://schemas.microsoft.com/office/powerpoint/2010/main" val="40771557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80">
                                          <p:stCondLst>
                                            <p:cond delay="0"/>
                                          </p:stCondLst>
                                        </p:cTn>
                                        <p:tgtEl>
                                          <p:spTgt spid="3">
                                            <p:txEl>
                                              <p:pRg st="2" end="2"/>
                                            </p:txEl>
                                          </p:spTgt>
                                        </p:tgtEl>
                                      </p:cBhvr>
                                    </p:animEffect>
                                    <p:anim calcmode="lin" valueType="num">
                                      <p:cBhvr>
                                        <p:cTn id="8"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2" end="2"/>
                                            </p:txEl>
                                          </p:spTgt>
                                        </p:tgtEl>
                                      </p:cBhvr>
                                      <p:to x="100000" y="60000"/>
                                    </p:animScale>
                                    <p:animScale>
                                      <p:cBhvr>
                                        <p:cTn id="14" dur="166" decel="50000">
                                          <p:stCondLst>
                                            <p:cond delay="676"/>
                                          </p:stCondLst>
                                        </p:cTn>
                                        <p:tgtEl>
                                          <p:spTgt spid="3">
                                            <p:txEl>
                                              <p:pRg st="2" end="2"/>
                                            </p:txEl>
                                          </p:spTgt>
                                        </p:tgtEl>
                                      </p:cBhvr>
                                      <p:to x="100000" y="100000"/>
                                    </p:animScale>
                                    <p:animScale>
                                      <p:cBhvr>
                                        <p:cTn id="15" dur="26">
                                          <p:stCondLst>
                                            <p:cond delay="1312"/>
                                          </p:stCondLst>
                                        </p:cTn>
                                        <p:tgtEl>
                                          <p:spTgt spid="3">
                                            <p:txEl>
                                              <p:pRg st="2" end="2"/>
                                            </p:txEl>
                                          </p:spTgt>
                                        </p:tgtEl>
                                      </p:cBhvr>
                                      <p:to x="100000" y="80000"/>
                                    </p:animScale>
                                    <p:animScale>
                                      <p:cBhvr>
                                        <p:cTn id="16" dur="166" decel="50000">
                                          <p:stCondLst>
                                            <p:cond delay="1338"/>
                                          </p:stCondLst>
                                        </p:cTn>
                                        <p:tgtEl>
                                          <p:spTgt spid="3">
                                            <p:txEl>
                                              <p:pRg st="2" end="2"/>
                                            </p:txEl>
                                          </p:spTgt>
                                        </p:tgtEl>
                                      </p:cBhvr>
                                      <p:to x="100000" y="100000"/>
                                    </p:animScale>
                                    <p:animScale>
                                      <p:cBhvr>
                                        <p:cTn id="17" dur="26">
                                          <p:stCondLst>
                                            <p:cond delay="1642"/>
                                          </p:stCondLst>
                                        </p:cTn>
                                        <p:tgtEl>
                                          <p:spTgt spid="3">
                                            <p:txEl>
                                              <p:pRg st="2" end="2"/>
                                            </p:txEl>
                                          </p:spTgt>
                                        </p:tgtEl>
                                      </p:cBhvr>
                                      <p:to x="100000" y="90000"/>
                                    </p:animScale>
                                    <p:animScale>
                                      <p:cBhvr>
                                        <p:cTn id="18" dur="166" decel="50000">
                                          <p:stCondLst>
                                            <p:cond delay="1668"/>
                                          </p:stCondLst>
                                        </p:cTn>
                                        <p:tgtEl>
                                          <p:spTgt spid="3">
                                            <p:txEl>
                                              <p:pRg st="2" end="2"/>
                                            </p:txEl>
                                          </p:spTgt>
                                        </p:tgtEl>
                                      </p:cBhvr>
                                      <p:to x="100000" y="100000"/>
                                    </p:animScale>
                                    <p:animScale>
                                      <p:cBhvr>
                                        <p:cTn id="19" dur="26">
                                          <p:stCondLst>
                                            <p:cond delay="1808"/>
                                          </p:stCondLst>
                                        </p:cTn>
                                        <p:tgtEl>
                                          <p:spTgt spid="3">
                                            <p:txEl>
                                              <p:pRg st="2" end="2"/>
                                            </p:txEl>
                                          </p:spTgt>
                                        </p:tgtEl>
                                      </p:cBhvr>
                                      <p:to x="100000" y="95000"/>
                                    </p:animScale>
                                    <p:animScale>
                                      <p:cBhvr>
                                        <p:cTn id="20" dur="166" decel="50000">
                                          <p:stCondLst>
                                            <p:cond delay="1834"/>
                                          </p:stCondLst>
                                        </p:cTn>
                                        <p:tgtEl>
                                          <p:spTgt spid="3">
                                            <p:txEl>
                                              <p:pRg st="2" end="2"/>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80">
                                          <p:stCondLst>
                                            <p:cond delay="0"/>
                                          </p:stCondLst>
                                        </p:cTn>
                                        <p:tgtEl>
                                          <p:spTgt spid="3">
                                            <p:txEl>
                                              <p:pRg st="3" end="3"/>
                                            </p:txEl>
                                          </p:spTgt>
                                        </p:tgtEl>
                                      </p:cBhvr>
                                    </p:animEffect>
                                    <p:anim calcmode="lin" valueType="num">
                                      <p:cBhvr>
                                        <p:cTn id="24"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3" end="3"/>
                                            </p:txEl>
                                          </p:spTgt>
                                        </p:tgtEl>
                                      </p:cBhvr>
                                      <p:to x="100000" y="60000"/>
                                    </p:animScale>
                                    <p:animScale>
                                      <p:cBhvr>
                                        <p:cTn id="30" dur="166" decel="50000">
                                          <p:stCondLst>
                                            <p:cond delay="676"/>
                                          </p:stCondLst>
                                        </p:cTn>
                                        <p:tgtEl>
                                          <p:spTgt spid="3">
                                            <p:txEl>
                                              <p:pRg st="3" end="3"/>
                                            </p:txEl>
                                          </p:spTgt>
                                        </p:tgtEl>
                                      </p:cBhvr>
                                      <p:to x="100000" y="100000"/>
                                    </p:animScale>
                                    <p:animScale>
                                      <p:cBhvr>
                                        <p:cTn id="31" dur="26">
                                          <p:stCondLst>
                                            <p:cond delay="1312"/>
                                          </p:stCondLst>
                                        </p:cTn>
                                        <p:tgtEl>
                                          <p:spTgt spid="3">
                                            <p:txEl>
                                              <p:pRg st="3" end="3"/>
                                            </p:txEl>
                                          </p:spTgt>
                                        </p:tgtEl>
                                      </p:cBhvr>
                                      <p:to x="100000" y="80000"/>
                                    </p:animScale>
                                    <p:animScale>
                                      <p:cBhvr>
                                        <p:cTn id="32" dur="166" decel="50000">
                                          <p:stCondLst>
                                            <p:cond delay="1338"/>
                                          </p:stCondLst>
                                        </p:cTn>
                                        <p:tgtEl>
                                          <p:spTgt spid="3">
                                            <p:txEl>
                                              <p:pRg st="3" end="3"/>
                                            </p:txEl>
                                          </p:spTgt>
                                        </p:tgtEl>
                                      </p:cBhvr>
                                      <p:to x="100000" y="100000"/>
                                    </p:animScale>
                                    <p:animScale>
                                      <p:cBhvr>
                                        <p:cTn id="33" dur="26">
                                          <p:stCondLst>
                                            <p:cond delay="1642"/>
                                          </p:stCondLst>
                                        </p:cTn>
                                        <p:tgtEl>
                                          <p:spTgt spid="3">
                                            <p:txEl>
                                              <p:pRg st="3" end="3"/>
                                            </p:txEl>
                                          </p:spTgt>
                                        </p:tgtEl>
                                      </p:cBhvr>
                                      <p:to x="100000" y="90000"/>
                                    </p:animScale>
                                    <p:animScale>
                                      <p:cBhvr>
                                        <p:cTn id="34" dur="166" decel="50000">
                                          <p:stCondLst>
                                            <p:cond delay="1668"/>
                                          </p:stCondLst>
                                        </p:cTn>
                                        <p:tgtEl>
                                          <p:spTgt spid="3">
                                            <p:txEl>
                                              <p:pRg st="3" end="3"/>
                                            </p:txEl>
                                          </p:spTgt>
                                        </p:tgtEl>
                                      </p:cBhvr>
                                      <p:to x="100000" y="100000"/>
                                    </p:animScale>
                                    <p:animScale>
                                      <p:cBhvr>
                                        <p:cTn id="35" dur="26">
                                          <p:stCondLst>
                                            <p:cond delay="1808"/>
                                          </p:stCondLst>
                                        </p:cTn>
                                        <p:tgtEl>
                                          <p:spTgt spid="3">
                                            <p:txEl>
                                              <p:pRg st="3" end="3"/>
                                            </p:txEl>
                                          </p:spTgt>
                                        </p:tgtEl>
                                      </p:cBhvr>
                                      <p:to x="100000" y="95000"/>
                                    </p:animScale>
                                    <p:animScale>
                                      <p:cBhvr>
                                        <p:cTn id="36" dur="166" decel="50000">
                                          <p:stCondLst>
                                            <p:cond delay="1834"/>
                                          </p:stCondLst>
                                        </p:cTn>
                                        <p:tgtEl>
                                          <p:spTgt spid="3">
                                            <p:txEl>
                                              <p:pRg st="3" end="3"/>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wipe(down)">
                                      <p:cBhvr>
                                        <p:cTn id="39" dur="580">
                                          <p:stCondLst>
                                            <p:cond delay="0"/>
                                          </p:stCondLst>
                                        </p:cTn>
                                        <p:tgtEl>
                                          <p:spTgt spid="3">
                                            <p:txEl>
                                              <p:pRg st="4" end="4"/>
                                            </p:txEl>
                                          </p:spTgt>
                                        </p:tgtEl>
                                      </p:cBhvr>
                                    </p:animEffect>
                                    <p:anim calcmode="lin" valueType="num">
                                      <p:cBhvr>
                                        <p:cTn id="4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4" end="4"/>
                                            </p:txEl>
                                          </p:spTgt>
                                        </p:tgtEl>
                                      </p:cBhvr>
                                      <p:to x="100000" y="60000"/>
                                    </p:animScale>
                                    <p:animScale>
                                      <p:cBhvr>
                                        <p:cTn id="46" dur="166" decel="50000">
                                          <p:stCondLst>
                                            <p:cond delay="676"/>
                                          </p:stCondLst>
                                        </p:cTn>
                                        <p:tgtEl>
                                          <p:spTgt spid="3">
                                            <p:txEl>
                                              <p:pRg st="4" end="4"/>
                                            </p:txEl>
                                          </p:spTgt>
                                        </p:tgtEl>
                                      </p:cBhvr>
                                      <p:to x="100000" y="100000"/>
                                    </p:animScale>
                                    <p:animScale>
                                      <p:cBhvr>
                                        <p:cTn id="47" dur="26">
                                          <p:stCondLst>
                                            <p:cond delay="1312"/>
                                          </p:stCondLst>
                                        </p:cTn>
                                        <p:tgtEl>
                                          <p:spTgt spid="3">
                                            <p:txEl>
                                              <p:pRg st="4" end="4"/>
                                            </p:txEl>
                                          </p:spTgt>
                                        </p:tgtEl>
                                      </p:cBhvr>
                                      <p:to x="100000" y="80000"/>
                                    </p:animScale>
                                    <p:animScale>
                                      <p:cBhvr>
                                        <p:cTn id="48" dur="166" decel="50000">
                                          <p:stCondLst>
                                            <p:cond delay="1338"/>
                                          </p:stCondLst>
                                        </p:cTn>
                                        <p:tgtEl>
                                          <p:spTgt spid="3">
                                            <p:txEl>
                                              <p:pRg st="4" end="4"/>
                                            </p:txEl>
                                          </p:spTgt>
                                        </p:tgtEl>
                                      </p:cBhvr>
                                      <p:to x="100000" y="100000"/>
                                    </p:animScale>
                                    <p:animScale>
                                      <p:cBhvr>
                                        <p:cTn id="49" dur="26">
                                          <p:stCondLst>
                                            <p:cond delay="1642"/>
                                          </p:stCondLst>
                                        </p:cTn>
                                        <p:tgtEl>
                                          <p:spTgt spid="3">
                                            <p:txEl>
                                              <p:pRg st="4" end="4"/>
                                            </p:txEl>
                                          </p:spTgt>
                                        </p:tgtEl>
                                      </p:cBhvr>
                                      <p:to x="100000" y="90000"/>
                                    </p:animScale>
                                    <p:animScale>
                                      <p:cBhvr>
                                        <p:cTn id="50" dur="166" decel="50000">
                                          <p:stCondLst>
                                            <p:cond delay="1668"/>
                                          </p:stCondLst>
                                        </p:cTn>
                                        <p:tgtEl>
                                          <p:spTgt spid="3">
                                            <p:txEl>
                                              <p:pRg st="4" end="4"/>
                                            </p:txEl>
                                          </p:spTgt>
                                        </p:tgtEl>
                                      </p:cBhvr>
                                      <p:to x="100000" y="100000"/>
                                    </p:animScale>
                                    <p:animScale>
                                      <p:cBhvr>
                                        <p:cTn id="51" dur="26">
                                          <p:stCondLst>
                                            <p:cond delay="1808"/>
                                          </p:stCondLst>
                                        </p:cTn>
                                        <p:tgtEl>
                                          <p:spTgt spid="3">
                                            <p:txEl>
                                              <p:pRg st="4" end="4"/>
                                            </p:txEl>
                                          </p:spTgt>
                                        </p:tgtEl>
                                      </p:cBhvr>
                                      <p:to x="100000" y="95000"/>
                                    </p:animScale>
                                    <p:animScale>
                                      <p:cBhvr>
                                        <p:cTn id="52" dur="166" decel="50000">
                                          <p:stCondLst>
                                            <p:cond delay="1834"/>
                                          </p:stCondLst>
                                        </p:cTn>
                                        <p:tgtEl>
                                          <p:spTgt spid="3">
                                            <p:txEl>
                                              <p:pRg st="4" end="4"/>
                                            </p:txEl>
                                          </p:spTgt>
                                        </p:tgtEl>
                                      </p:cBhvr>
                                      <p:to x="100000" y="100000"/>
                                    </p:animScale>
                                  </p:childTnLst>
                                </p:cTn>
                              </p:par>
                              <p:par>
                                <p:cTn id="53" presetID="26" presetClass="entr" presetSubtype="0" fill="hold" nodeType="withEffect">
                                  <p:stCondLst>
                                    <p:cond delay="0"/>
                                  </p:stCondLst>
                                  <p:childTnLst>
                                    <p:set>
                                      <p:cBhvr>
                                        <p:cTn id="54" dur="1" fill="hold">
                                          <p:stCondLst>
                                            <p:cond delay="0"/>
                                          </p:stCondLst>
                                        </p:cTn>
                                        <p:tgtEl>
                                          <p:spTgt spid="3">
                                            <p:txEl>
                                              <p:pRg st="5" end="5"/>
                                            </p:txEl>
                                          </p:spTgt>
                                        </p:tgtEl>
                                        <p:attrNameLst>
                                          <p:attrName>style.visibility</p:attrName>
                                        </p:attrNameLst>
                                      </p:cBhvr>
                                      <p:to>
                                        <p:strVal val="visible"/>
                                      </p:to>
                                    </p:set>
                                    <p:animEffect transition="in" filter="wipe(down)">
                                      <p:cBhvr>
                                        <p:cTn id="55" dur="580">
                                          <p:stCondLst>
                                            <p:cond delay="0"/>
                                          </p:stCondLst>
                                        </p:cTn>
                                        <p:tgtEl>
                                          <p:spTgt spid="3">
                                            <p:txEl>
                                              <p:pRg st="5" end="5"/>
                                            </p:txEl>
                                          </p:spTgt>
                                        </p:tgtEl>
                                      </p:cBhvr>
                                    </p:animEffect>
                                    <p:anim calcmode="lin" valueType="num">
                                      <p:cBhvr>
                                        <p:cTn id="56"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3">
                                            <p:txEl>
                                              <p:pRg st="5" end="5"/>
                                            </p:txEl>
                                          </p:spTgt>
                                        </p:tgtEl>
                                      </p:cBhvr>
                                      <p:to x="100000" y="60000"/>
                                    </p:animScale>
                                    <p:animScale>
                                      <p:cBhvr>
                                        <p:cTn id="62" dur="166" decel="50000">
                                          <p:stCondLst>
                                            <p:cond delay="676"/>
                                          </p:stCondLst>
                                        </p:cTn>
                                        <p:tgtEl>
                                          <p:spTgt spid="3">
                                            <p:txEl>
                                              <p:pRg st="5" end="5"/>
                                            </p:txEl>
                                          </p:spTgt>
                                        </p:tgtEl>
                                      </p:cBhvr>
                                      <p:to x="100000" y="100000"/>
                                    </p:animScale>
                                    <p:animScale>
                                      <p:cBhvr>
                                        <p:cTn id="63" dur="26">
                                          <p:stCondLst>
                                            <p:cond delay="1312"/>
                                          </p:stCondLst>
                                        </p:cTn>
                                        <p:tgtEl>
                                          <p:spTgt spid="3">
                                            <p:txEl>
                                              <p:pRg st="5" end="5"/>
                                            </p:txEl>
                                          </p:spTgt>
                                        </p:tgtEl>
                                      </p:cBhvr>
                                      <p:to x="100000" y="80000"/>
                                    </p:animScale>
                                    <p:animScale>
                                      <p:cBhvr>
                                        <p:cTn id="64" dur="166" decel="50000">
                                          <p:stCondLst>
                                            <p:cond delay="1338"/>
                                          </p:stCondLst>
                                        </p:cTn>
                                        <p:tgtEl>
                                          <p:spTgt spid="3">
                                            <p:txEl>
                                              <p:pRg st="5" end="5"/>
                                            </p:txEl>
                                          </p:spTgt>
                                        </p:tgtEl>
                                      </p:cBhvr>
                                      <p:to x="100000" y="100000"/>
                                    </p:animScale>
                                    <p:animScale>
                                      <p:cBhvr>
                                        <p:cTn id="65" dur="26">
                                          <p:stCondLst>
                                            <p:cond delay="1642"/>
                                          </p:stCondLst>
                                        </p:cTn>
                                        <p:tgtEl>
                                          <p:spTgt spid="3">
                                            <p:txEl>
                                              <p:pRg st="5" end="5"/>
                                            </p:txEl>
                                          </p:spTgt>
                                        </p:tgtEl>
                                      </p:cBhvr>
                                      <p:to x="100000" y="90000"/>
                                    </p:animScale>
                                    <p:animScale>
                                      <p:cBhvr>
                                        <p:cTn id="66" dur="166" decel="50000">
                                          <p:stCondLst>
                                            <p:cond delay="1668"/>
                                          </p:stCondLst>
                                        </p:cTn>
                                        <p:tgtEl>
                                          <p:spTgt spid="3">
                                            <p:txEl>
                                              <p:pRg st="5" end="5"/>
                                            </p:txEl>
                                          </p:spTgt>
                                        </p:tgtEl>
                                      </p:cBhvr>
                                      <p:to x="100000" y="100000"/>
                                    </p:animScale>
                                    <p:animScale>
                                      <p:cBhvr>
                                        <p:cTn id="67" dur="26">
                                          <p:stCondLst>
                                            <p:cond delay="1808"/>
                                          </p:stCondLst>
                                        </p:cTn>
                                        <p:tgtEl>
                                          <p:spTgt spid="3">
                                            <p:txEl>
                                              <p:pRg st="5" end="5"/>
                                            </p:txEl>
                                          </p:spTgt>
                                        </p:tgtEl>
                                      </p:cBhvr>
                                      <p:to x="100000" y="95000"/>
                                    </p:animScale>
                                    <p:animScale>
                                      <p:cBhvr>
                                        <p:cTn id="68" dur="166" decel="50000">
                                          <p:stCondLst>
                                            <p:cond delay="1834"/>
                                          </p:stCondLst>
                                        </p:cTn>
                                        <p:tgtEl>
                                          <p:spTgt spid="3">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435280" cy="3600400"/>
          </a:xfrm>
        </p:spPr>
        <p:txBody>
          <a:bodyPr>
            <a:normAutofit fontScale="92500" lnSpcReduction="20000"/>
          </a:bodyPr>
          <a:lstStyle/>
          <a:p>
            <a:pPr marL="0" indent="0" algn="ctr">
              <a:buNone/>
            </a:pPr>
            <a:r>
              <a:rPr lang="es-CO" dirty="0" smtClean="0"/>
              <a:t>Dios </a:t>
            </a:r>
            <a:r>
              <a:rPr lang="es-CO" dirty="0"/>
              <a:t>da a los que le pidan. Dios da a aquellos que confían en él hasta el punto de pedirle. Dios es capaz de responder a sus oraciones, incluso más allá de sus expectativas</a:t>
            </a:r>
            <a:r>
              <a:rPr lang="es-CO" dirty="0" smtClean="0"/>
              <a:t>,</a:t>
            </a:r>
          </a:p>
          <a:p>
            <a:pPr marL="0" indent="0">
              <a:buNone/>
            </a:pPr>
            <a:r>
              <a:rPr lang="es-CO" dirty="0" smtClean="0"/>
              <a:t> </a:t>
            </a:r>
            <a:r>
              <a:rPr lang="es-CO" dirty="0"/>
              <a:t>“</a:t>
            </a:r>
            <a:r>
              <a:rPr lang="es-CO" dirty="0">
                <a:latin typeface="Agency FB" pitchFamily="34" charset="0"/>
              </a:rPr>
              <a:t>y a Aquel que es poderoso para hacer todas las cosas mucho más abundantemente de lo que pedimos o entendemos, según el poder que actúa en nosotros, a él sea gloria en la iglesia en Cristo Jesús por todas las edades, por los siglos de los siglos. </a:t>
            </a:r>
            <a:r>
              <a:rPr lang="es-CO" dirty="0" smtClean="0">
                <a:latin typeface="Agency FB" pitchFamily="34" charset="0"/>
              </a:rPr>
              <a:t>Amén</a:t>
            </a:r>
            <a:r>
              <a:rPr lang="es-CO" dirty="0" smtClean="0"/>
              <a:t>”.</a:t>
            </a:r>
          </a:p>
          <a:p>
            <a:pPr marL="0" indent="0" algn="ctr">
              <a:buNone/>
            </a:pPr>
            <a:r>
              <a:rPr lang="es-CO" dirty="0" smtClean="0"/>
              <a:t> </a:t>
            </a:r>
            <a:r>
              <a:rPr lang="es-CO" dirty="0" smtClean="0">
                <a:solidFill>
                  <a:srgbClr val="FF0000"/>
                </a:solidFill>
              </a:rPr>
              <a:t>Efesios </a:t>
            </a:r>
            <a:r>
              <a:rPr lang="es-CO" dirty="0">
                <a:solidFill>
                  <a:srgbClr val="FF0000"/>
                </a:solidFill>
              </a:rPr>
              <a:t>3:20-21</a:t>
            </a:r>
            <a:r>
              <a:rPr lang="es-CO" dirty="0"/>
              <a:t>. </a:t>
            </a:r>
            <a:endParaRPr lang="es-CO" dirty="0" smtClean="0"/>
          </a:p>
        </p:txBody>
      </p:sp>
      <p:sp>
        <p:nvSpPr>
          <p:cNvPr id="4" name="3 Rectángulo"/>
          <p:cNvSpPr/>
          <p:nvPr/>
        </p:nvSpPr>
        <p:spPr>
          <a:xfrm>
            <a:off x="156856" y="4437112"/>
            <a:ext cx="6984776" cy="2585323"/>
          </a:xfrm>
          <a:prstGeom prst="rect">
            <a:avLst/>
          </a:prstGeom>
        </p:spPr>
        <p:txBody>
          <a:bodyPr wrap="square">
            <a:spAutoFit/>
          </a:bodyPr>
          <a:lstStyle/>
          <a:p>
            <a:r>
              <a:rPr lang="es-CO" sz="2400" i="1" dirty="0">
                <a:solidFill>
                  <a:srgbClr val="0070C0"/>
                </a:solidFill>
              </a:rPr>
              <a:t>No importa cuál sea tu situación, no importa qué circunstancias usted puede hacer frente, llévelo a Dios en oración. Él quiere responder a sus oraciones. Él anhela escuchar sus oraciones. Él quiere saber que usted confía, que cree en Él hasta el punto de llegar a Él con todo lo que está en su corazón.</a:t>
            </a:r>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4293096"/>
            <a:ext cx="2195736" cy="238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5943861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1000" fill="hold"/>
                                        <p:tgtEl>
                                          <p:spTgt spid="3074"/>
                                        </p:tgtEl>
                                        <p:attrNameLst>
                                          <p:attrName>ppt_w</p:attrName>
                                        </p:attrNameLst>
                                      </p:cBhvr>
                                      <p:tavLst>
                                        <p:tav tm="0">
                                          <p:val>
                                            <p:fltVal val="0"/>
                                          </p:val>
                                        </p:tav>
                                        <p:tav tm="100000">
                                          <p:val>
                                            <p:strVal val="#ppt_w"/>
                                          </p:val>
                                        </p:tav>
                                      </p:tavLst>
                                    </p:anim>
                                    <p:anim calcmode="lin" valueType="num">
                                      <p:cBhvr>
                                        <p:cTn id="14" dur="1000" fill="hold"/>
                                        <p:tgtEl>
                                          <p:spTgt spid="3074"/>
                                        </p:tgtEl>
                                        <p:attrNameLst>
                                          <p:attrName>ppt_h</p:attrName>
                                        </p:attrNameLst>
                                      </p:cBhvr>
                                      <p:tavLst>
                                        <p:tav tm="0">
                                          <p:val>
                                            <p:fltVal val="0"/>
                                          </p:val>
                                        </p:tav>
                                        <p:tav tm="100000">
                                          <p:val>
                                            <p:strVal val="#ppt_h"/>
                                          </p:val>
                                        </p:tav>
                                      </p:tavLst>
                                    </p:anim>
                                    <p:anim calcmode="lin" valueType="num">
                                      <p:cBhvr>
                                        <p:cTn id="15" dur="1000" fill="hold"/>
                                        <p:tgtEl>
                                          <p:spTgt spid="3074"/>
                                        </p:tgtEl>
                                        <p:attrNameLst>
                                          <p:attrName>style.rotation</p:attrName>
                                        </p:attrNameLst>
                                      </p:cBhvr>
                                      <p:tavLst>
                                        <p:tav tm="0">
                                          <p:val>
                                            <p:fltVal val="90"/>
                                          </p:val>
                                        </p:tav>
                                        <p:tav tm="100000">
                                          <p:val>
                                            <p:fltVal val="0"/>
                                          </p:val>
                                        </p:tav>
                                      </p:tavLst>
                                    </p:anim>
                                    <p:animEffect transition="in" filter="fade">
                                      <p:cBhvr>
                                        <p:cTn id="16" dur="1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rmAutofit fontScale="92500" lnSpcReduction="10000"/>
          </a:bodyPr>
          <a:lstStyle/>
          <a:p>
            <a:pPr marL="0" indent="0" algn="ctr">
              <a:buNone/>
            </a:pPr>
            <a:r>
              <a:rPr lang="es-CO" sz="3500" b="1" i="1" dirty="0" smtClean="0"/>
              <a:t>5). A </a:t>
            </a:r>
            <a:r>
              <a:rPr lang="es-CO" sz="3500" b="1" i="1" dirty="0"/>
              <a:t>través de la oración estamos libres de tentaciones: </a:t>
            </a:r>
            <a:endParaRPr lang="es-CO" sz="3500" b="1" i="1" dirty="0" smtClean="0"/>
          </a:p>
          <a:p>
            <a:pPr marL="0" indent="0" algn="ctr">
              <a:buNone/>
            </a:pPr>
            <a:r>
              <a:rPr lang="es-CO" dirty="0" smtClean="0"/>
              <a:t>“</a:t>
            </a:r>
            <a:r>
              <a:rPr lang="es-CO" dirty="0">
                <a:latin typeface="Agency FB" pitchFamily="34" charset="0"/>
              </a:rPr>
              <a:t>Cuando llegó a aquel lugar, les dijo: Orad que no entréis en tentación. . . . Y les dijo: ¿Por qué dormís? Levantaos, y orad para que no entréis en </a:t>
            </a:r>
            <a:r>
              <a:rPr lang="es-CO" dirty="0" smtClean="0">
                <a:latin typeface="Agency FB" pitchFamily="34" charset="0"/>
              </a:rPr>
              <a:t>tentación</a:t>
            </a:r>
            <a:r>
              <a:rPr lang="es-CO" dirty="0" smtClean="0"/>
              <a:t>”. </a:t>
            </a:r>
            <a:r>
              <a:rPr lang="es-CO" dirty="0" smtClean="0">
                <a:solidFill>
                  <a:srgbClr val="FF0000"/>
                </a:solidFill>
              </a:rPr>
              <a:t>Lucas </a:t>
            </a:r>
            <a:r>
              <a:rPr lang="es-CO" dirty="0">
                <a:solidFill>
                  <a:srgbClr val="FF0000"/>
                </a:solidFill>
              </a:rPr>
              <a:t>22:40, 46</a:t>
            </a:r>
            <a:r>
              <a:rPr lang="es-CO" dirty="0"/>
              <a:t>. </a:t>
            </a:r>
            <a:endParaRPr lang="es-CO" dirty="0" smtClean="0"/>
          </a:p>
          <a:p>
            <a:pPr marL="0" indent="0">
              <a:buNone/>
            </a:pPr>
            <a:endParaRPr lang="es-CO" dirty="0" smtClean="0"/>
          </a:p>
          <a:p>
            <a:pPr marL="0" indent="0" algn="ctr">
              <a:buNone/>
            </a:pPr>
            <a:r>
              <a:rPr lang="es-CO" i="1" dirty="0" smtClean="0">
                <a:solidFill>
                  <a:srgbClr val="0070C0"/>
                </a:solidFill>
                <a:latin typeface="Baskerville Old Face" pitchFamily="18" charset="0"/>
              </a:rPr>
              <a:t>La </a:t>
            </a:r>
            <a:r>
              <a:rPr lang="es-CO" i="1" dirty="0">
                <a:solidFill>
                  <a:srgbClr val="0070C0"/>
                </a:solidFill>
                <a:latin typeface="Baskerville Old Face" pitchFamily="18" charset="0"/>
              </a:rPr>
              <a:t>oración nos hace capaces de resistir las tentaciones. Muchos han caído y han sido derrotados porque descuidaron la oración. Nuestro enemigo, el diablo, el tentador está en el negocio de debilitamiento y destrucción de los creyentes. Jesús nos anima a orar para no caer en tentación. La oración es la clave de Dios para las respuestas.</a:t>
            </a:r>
          </a:p>
        </p:txBody>
      </p:sp>
    </p:spTree>
    <p:extLst>
      <p:ext uri="{BB962C8B-B14F-4D97-AF65-F5344CB8AC3E}">
        <p14:creationId xmlns:p14="http://schemas.microsoft.com/office/powerpoint/2010/main" val="263451287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p:cTn id="7"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554960" cy="2808312"/>
          </a:xfrm>
        </p:spPr>
        <p:txBody>
          <a:bodyPr>
            <a:normAutofit fontScale="92500" lnSpcReduction="10000"/>
          </a:bodyPr>
          <a:lstStyle/>
          <a:p>
            <a:pPr marL="0" indent="0" algn="ctr">
              <a:buNone/>
            </a:pPr>
            <a:r>
              <a:rPr lang="es-CO" dirty="0" smtClean="0"/>
              <a:t>Y fuera de esto, hay </a:t>
            </a:r>
            <a:r>
              <a:rPr lang="es-CO" dirty="0"/>
              <a:t>muchas más razones por qué es importante orar. No importa su situación, Dios está deseando que usted hable con Él mediante la </a:t>
            </a:r>
            <a:r>
              <a:rPr lang="es-CO" dirty="0" smtClean="0"/>
              <a:t>oración, ahora mismo.</a:t>
            </a:r>
            <a:endParaRPr lang="es-CO" dirty="0"/>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332656"/>
            <a:ext cx="2827015" cy="2880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35069" y="3861048"/>
            <a:ext cx="8659663" cy="2677656"/>
          </a:xfrm>
          <a:prstGeom prst="rect">
            <a:avLst/>
          </a:prstGeom>
        </p:spPr>
        <p:txBody>
          <a:bodyPr wrap="square">
            <a:spAutoFit/>
          </a:bodyPr>
          <a:lstStyle/>
          <a:p>
            <a:pPr algn="ctr"/>
            <a:r>
              <a:rPr lang="es-CO" sz="2400" dirty="0">
                <a:latin typeface="Bauhaus 93" pitchFamily="82" charset="0"/>
              </a:rPr>
              <a:t>Para mi el momento que me proporciona más tranquilidad, </a:t>
            </a:r>
            <a:r>
              <a:rPr lang="es-CO" sz="2400" dirty="0" smtClean="0">
                <a:latin typeface="Bauhaus 93" pitchFamily="82" charset="0"/>
              </a:rPr>
              <a:t>fortaleza, seguridad </a:t>
            </a:r>
            <a:r>
              <a:rPr lang="es-CO" sz="2400" dirty="0">
                <a:latin typeface="Bauhaus 93" pitchFamily="82" charset="0"/>
              </a:rPr>
              <a:t>y paz, es cuando estoy en comunión con el Señor. </a:t>
            </a:r>
          </a:p>
          <a:p>
            <a:pPr algn="ctr"/>
            <a:r>
              <a:rPr lang="es-CO" sz="2400" dirty="0">
                <a:latin typeface="Bauhaus 93" pitchFamily="82" charset="0"/>
              </a:rPr>
              <a:t>Te invito a disfrutar de este privilegio, y que Dios te bendiga, en Cristo Jesús. Amen. </a:t>
            </a:r>
            <a:endParaRPr lang="es-CO" sz="2400" dirty="0" smtClean="0">
              <a:latin typeface="Bauhaus 93" pitchFamily="82" charset="0"/>
            </a:endParaRPr>
          </a:p>
          <a:p>
            <a:pPr algn="ctr"/>
            <a:r>
              <a:rPr lang="es-CO" sz="2400" dirty="0" smtClean="0">
                <a:latin typeface="Bauhaus 93" pitchFamily="82" charset="0"/>
              </a:rPr>
              <a:t>No </a:t>
            </a:r>
            <a:r>
              <a:rPr lang="es-CO" sz="2400" dirty="0">
                <a:latin typeface="Bauhaus 93" pitchFamily="82" charset="0"/>
              </a:rPr>
              <a:t>olvides que Cristo viene pronto. </a:t>
            </a:r>
            <a:r>
              <a:rPr lang="es-CO" sz="2400" dirty="0" smtClean="0">
                <a:latin typeface="Bauhaus 93" pitchFamily="82" charset="0"/>
              </a:rPr>
              <a:t>Prepárate. </a:t>
            </a:r>
            <a:r>
              <a:rPr lang="es-CO" sz="2400" dirty="0">
                <a:latin typeface="Bauhaus 93" pitchFamily="82" charset="0"/>
              </a:rPr>
              <a:t>Y comparta estos </a:t>
            </a:r>
            <a:r>
              <a:rPr lang="es-CO" sz="2400" dirty="0" smtClean="0">
                <a:latin typeface="Bauhaus 93" pitchFamily="82" charset="0"/>
              </a:rPr>
              <a:t>temas </a:t>
            </a:r>
            <a:r>
              <a:rPr lang="es-CO" sz="2400" dirty="0">
                <a:latin typeface="Bauhaus 93" pitchFamily="82" charset="0"/>
              </a:rPr>
              <a:t>con </a:t>
            </a:r>
            <a:r>
              <a:rPr lang="es-CO" sz="2400" dirty="0" smtClean="0">
                <a:latin typeface="Bauhaus 93" pitchFamily="82" charset="0"/>
              </a:rPr>
              <a:t>todas </a:t>
            </a:r>
            <a:r>
              <a:rPr lang="es-CO" sz="2400" dirty="0">
                <a:latin typeface="Bauhaus 93" pitchFamily="82" charset="0"/>
              </a:rPr>
              <a:t>las </a:t>
            </a:r>
            <a:r>
              <a:rPr lang="es-CO" sz="2400" dirty="0" smtClean="0">
                <a:latin typeface="Bauhaus 93" pitchFamily="82" charset="0"/>
              </a:rPr>
              <a:t>personas </a:t>
            </a:r>
            <a:r>
              <a:rPr lang="es-CO" sz="2400" dirty="0">
                <a:latin typeface="Bauhaus 93" pitchFamily="82" charset="0"/>
              </a:rPr>
              <a:t>que puedas.</a:t>
            </a:r>
          </a:p>
        </p:txBody>
      </p:sp>
    </p:spTree>
    <p:extLst>
      <p:ext uri="{BB962C8B-B14F-4D97-AF65-F5344CB8AC3E}">
        <p14:creationId xmlns:p14="http://schemas.microsoft.com/office/powerpoint/2010/main" val="115270511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1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4">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4">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4">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p:cTn id="13" dur="10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4">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4">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4">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p:cTn id="19" dur="1000" fill="hold"/>
                                        <p:tgtEl>
                                          <p:spTgt spid="4">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4">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4">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244</TotalTime>
  <Words>741</Words>
  <Application>Microsoft Office PowerPoint</Application>
  <PresentationFormat>Presentación en pantalla (4:3)</PresentationFormat>
  <Paragraphs>48</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Tema de Office</vt:lpstr>
      <vt:lpstr>Presentación de PowerPoint</vt:lpstr>
      <vt:lpstr>Presentación de PowerPoint</vt:lpstr>
      <vt:lpstr>Presentación de PowerPoint</vt:lpstr>
      <vt:lpstr>¿Por qué debemos orar? </vt:lpstr>
      <vt:lpstr>Presentación de PowerPoint</vt:lpstr>
      <vt:lpstr>Presentación de PowerPoint</vt:lpstr>
      <vt:lpstr>¿Por qué es tan importante la oración?</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IMPORTANCIA DE LA ORACIÓN</dc:title>
  <dc:creator>FAMILIA FIERRO CH</dc:creator>
  <cp:lastModifiedBy>FAMILIA FIERRO CH</cp:lastModifiedBy>
  <cp:revision>41</cp:revision>
  <dcterms:created xsi:type="dcterms:W3CDTF">2013-02-13T11:15:40Z</dcterms:created>
  <dcterms:modified xsi:type="dcterms:W3CDTF">2014-03-16T02:27:04Z</dcterms:modified>
</cp:coreProperties>
</file>